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activeX/activeX1.xml" ContentType="application/vnd.ms-office.activeX+xml"/>
  <Override PartName="/ppt/activeX/activeX1.bin" ContentType="application/vnd.ms-office.activeX"/>
  <Override PartName="/ppt/notesSlides/notesSlide5.xml" ContentType="application/vnd.openxmlformats-officedocument.presentationml.notesSlide+xml"/>
  <Override PartName="/ppt/notesSlides/notesSlide6.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88" r:id="rId2"/>
    <p:sldId id="289" r:id="rId3"/>
    <p:sldId id="256" r:id="rId4"/>
    <p:sldId id="257" r:id="rId5"/>
    <p:sldId id="258" r:id="rId6"/>
    <p:sldId id="259" r:id="rId7"/>
    <p:sldId id="263" r:id="rId8"/>
    <p:sldId id="260" r:id="rId9"/>
    <p:sldId id="261" r:id="rId10"/>
    <p:sldId id="262" r:id="rId11"/>
    <p:sldId id="264" r:id="rId12"/>
    <p:sldId id="265" r:id="rId13"/>
    <p:sldId id="266" r:id="rId14"/>
    <p:sldId id="267" r:id="rId15"/>
    <p:sldId id="268" r:id="rId16"/>
    <p:sldId id="269" r:id="rId17"/>
    <p:sldId id="270" r:id="rId18"/>
    <p:sldId id="271" r:id="rId19"/>
    <p:sldId id="272" r:id="rId20"/>
    <p:sldId id="273" r:id="rId21"/>
    <p:sldId id="283" r:id="rId22"/>
    <p:sldId id="274" r:id="rId23"/>
    <p:sldId id="284" r:id="rId24"/>
    <p:sldId id="275" r:id="rId25"/>
    <p:sldId id="276" r:id="rId26"/>
    <p:sldId id="277" r:id="rId27"/>
    <p:sldId id="278" r:id="rId28"/>
    <p:sldId id="279" r:id="rId29"/>
    <p:sldId id="280" r:id="rId30"/>
    <p:sldId id="281" r:id="rId31"/>
    <p:sldId id="282" r:id="rId32"/>
    <p:sldId id="287" r:id="rId33"/>
    <p:sldId id="285" r:id="rId34"/>
    <p:sldId id="286" r:id="rId35"/>
    <p:sldId id="290" r:id="rId36"/>
    <p:sldId id="291" r:id="rId37"/>
    <p:sldId id="295" r:id="rId38"/>
    <p:sldId id="296" r:id="rId39"/>
    <p:sldId id="297" r:id="rId40"/>
    <p:sldId id="292" r:id="rId41"/>
    <p:sldId id="298" r:id="rId42"/>
    <p:sldId id="293" r:id="rId43"/>
    <p:sldId id="299" r:id="rId44"/>
    <p:sldId id="294" r:id="rId45"/>
    <p:sldId id="300" r:id="rId46"/>
    <p:sldId id="305" r:id="rId47"/>
    <p:sldId id="303" r:id="rId48"/>
    <p:sldId id="302" r:id="rId49"/>
    <p:sldId id="304" r:id="rId50"/>
    <p:sldId id="308" r:id="rId51"/>
    <p:sldId id="309"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22" y="66"/>
      </p:cViewPr>
      <p:guideLst/>
    </p:cSldViewPr>
  </p:slideViewPr>
  <p:notesTextViewPr>
    <p:cViewPr>
      <p:scale>
        <a:sx n="1" d="1"/>
        <a:sy n="1" d="1"/>
      </p:scale>
      <p:origin x="0" y="0"/>
    </p:cViewPr>
  </p:notesTextViewPr>
  <p:sorterViewPr>
    <p:cViewPr varScale="1">
      <p:scale>
        <a:sx n="100" d="100"/>
        <a:sy n="100" d="100"/>
      </p:scale>
      <p:origin x="0" y="-197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BE4FD-0868-4E5C-A3B4-E4ECFB42796A}" type="datetimeFigureOut">
              <a:rPr lang="zh-CN" altLang="en-US" smtClean="0"/>
              <a:t>2020/9/22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11153-CBD4-4EFD-B77F-35F2F4546933}" type="slidenum">
              <a:rPr lang="zh-CN" altLang="en-US" smtClean="0"/>
              <a:t>‹#›</a:t>
            </a:fld>
            <a:endParaRPr lang="zh-CN" altLang="en-US"/>
          </a:p>
        </p:txBody>
      </p:sp>
    </p:spTree>
    <p:extLst>
      <p:ext uri="{BB962C8B-B14F-4D97-AF65-F5344CB8AC3E}">
        <p14:creationId xmlns:p14="http://schemas.microsoft.com/office/powerpoint/2010/main" val="1857970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6073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6E95D5F5-95C8-4691-8B20-BC4712E1573B}" type="slidenum">
              <a:rPr lang="en-US" altLang="zh-CN" sz="1200"/>
              <a:pPr eaLnBrk="1" hangingPunct="1"/>
              <a:t>11</a:t>
            </a:fld>
            <a:endParaRPr lang="en-US" altLang="zh-CN"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世界上较大的岛基本上都是大陆岛。世界上最大的格陵兰岛、著名的日本列岛、大不列颠群岛，以及中国的台湾岛、海南岛，都是大陆岛 。</a:t>
            </a:r>
          </a:p>
        </p:txBody>
      </p:sp>
    </p:spTree>
    <p:extLst>
      <p:ext uri="{BB962C8B-B14F-4D97-AF65-F5344CB8AC3E}">
        <p14:creationId xmlns:p14="http://schemas.microsoft.com/office/powerpoint/2010/main" val="3318555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39DDC5C9-EDA4-4269-B7BF-61A436D2DB92}" type="slidenum">
              <a:rPr lang="en-US" altLang="zh-CN" sz="1200"/>
              <a:pPr eaLnBrk="1" hangingPunct="1"/>
              <a:t>13</a:t>
            </a:fld>
            <a:endParaRPr lang="en-US" altLang="zh-CN"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我国南沙、东沙、西沙、中沙群岛也是珊瑚岛。</a:t>
            </a:r>
          </a:p>
        </p:txBody>
      </p:sp>
    </p:spTree>
    <p:extLst>
      <p:ext uri="{BB962C8B-B14F-4D97-AF65-F5344CB8AC3E}">
        <p14:creationId xmlns:p14="http://schemas.microsoft.com/office/powerpoint/2010/main" val="26553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AAF9735A-D444-4FE0-9C53-0CD0FEA68543}" type="slidenum">
              <a:rPr lang="en-US" altLang="zh-CN" sz="1200"/>
              <a:pPr eaLnBrk="1" hangingPunct="1"/>
              <a:t>32</a:t>
            </a:fld>
            <a:endParaRPr lang="en-US" altLang="zh-CN" sz="1200"/>
          </a:p>
        </p:txBody>
      </p:sp>
    </p:spTree>
    <p:extLst>
      <p:ext uri="{BB962C8B-B14F-4D97-AF65-F5344CB8AC3E}">
        <p14:creationId xmlns:p14="http://schemas.microsoft.com/office/powerpoint/2010/main" val="36955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93D8CC9-6C2A-47BE-9A88-EF1FBE8956DA}" type="slidenum">
              <a:rPr lang="en-US" altLang="zh-CN"/>
              <a:pPr>
                <a:spcBef>
                  <a:spcPct val="0"/>
                </a:spcBef>
              </a:pPr>
              <a:t>36</a:t>
            </a:fld>
            <a:endParaRPr lang="en-US" altLang="zh-CN"/>
          </a:p>
        </p:txBody>
      </p:sp>
      <p:sp>
        <p:nvSpPr>
          <p:cNvPr id="19459" name="幻灯片图像占位符 1"/>
          <p:cNvSpPr>
            <a:spLocks noGrp="1" noRot="1" noChangeAspect="1" noTextEdit="1"/>
          </p:cNvSpPr>
          <p:nvPr>
            <p:ph type="sldImg"/>
          </p:nvPr>
        </p:nvSpPr>
        <p:spPr>
          <a:ln/>
        </p:spPr>
      </p:sp>
      <p:sp>
        <p:nvSpPr>
          <p:cNvPr id="1946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b="1" smtClean="0">
                <a:solidFill>
                  <a:srgbClr val="000099"/>
                </a:solidFill>
                <a:latin typeface="Arial" panose="020B0604020202020204" pitchFamily="34" charset="0"/>
              </a:rPr>
              <a:t>海底扩张说</a:t>
            </a:r>
          </a:p>
          <a:p>
            <a:pPr eaLnBrk="1" hangingPunct="1"/>
            <a:r>
              <a:rPr kumimoji="1" lang="zh-CN" altLang="en-US" b="1" smtClean="0">
                <a:solidFill>
                  <a:srgbClr val="000099"/>
                </a:solidFill>
                <a:latin typeface="Arial" panose="020B0604020202020204" pitchFamily="34" charset="0"/>
              </a:rPr>
              <a:t>        海底扩张说是六十年代初期由美国的赫斯和迪茨提出的。他们认为对流作用发生在软流层内，深部物质在大洋中脊处涌升，形成新的大洋岩石圈。这个循环系统可达几千公里。海岭是对流的上升区，海沟是下降区。由于海底的扩张，整个海底每三、四亿年就要更新一次。这就是海底沉积很薄和海底没有比中生代更老的岩层的原因</a:t>
            </a:r>
          </a:p>
          <a:p>
            <a:pPr eaLnBrk="1" hangingPunct="1">
              <a:spcBef>
                <a:spcPct val="50000"/>
              </a:spcBef>
            </a:pPr>
            <a:r>
              <a:rPr lang="zh-CN" altLang="en-US" smtClean="0">
                <a:latin typeface="Arial" panose="020B0604020202020204" pitchFamily="34" charset="0"/>
              </a:rPr>
              <a:t>魏格纳去世</a:t>
            </a:r>
            <a:r>
              <a:rPr lang="en-US" altLang="zh-CN" smtClean="0">
                <a:latin typeface="Arial" panose="020B0604020202020204" pitchFamily="34" charset="0"/>
              </a:rPr>
              <a:t>30</a:t>
            </a:r>
            <a:r>
              <a:rPr lang="zh-CN" altLang="en-US" smtClean="0">
                <a:latin typeface="Arial" panose="020B0604020202020204" pitchFamily="34" charset="0"/>
              </a:rPr>
              <a:t>年后，板块构造学说席卷全球，人们终于承认了大陆漂移学说的正确性。由此可见：一种正确的理论在其初期阶段常常被当作错误抛弃或是被当作与宗教对立的观点被否定，后期阶段则被当作信条来接受。但无论如何，人们至今还纪念魏格纳的，不是他生前冷遇与死后热闹，而是他毕生寻求真理、正视事实、勇于探索和不惜献身的科学精神。 </a:t>
            </a:r>
          </a:p>
          <a:p>
            <a:pPr eaLnBrk="1" hangingPunct="1">
              <a:spcBef>
                <a:spcPct val="0"/>
              </a:spcBef>
            </a:pPr>
            <a:r>
              <a:rPr lang="zh-CN" altLang="en-US" smtClean="0">
                <a:latin typeface="Arial" panose="020B0604020202020204" pitchFamily="34" charset="0"/>
              </a:rPr>
              <a:t>魏格纳被人为地球科学的“哥白尼”。他对地球科学带来的影响和前景 </a:t>
            </a:r>
            <a:r>
              <a:rPr lang="en-US" altLang="zh-CN" smtClean="0">
                <a:latin typeface="Arial" panose="020B0604020202020204" pitchFamily="34" charset="0"/>
              </a:rPr>
              <a:t>,</a:t>
            </a:r>
            <a:r>
              <a:rPr lang="zh-CN" altLang="en-US" smtClean="0">
                <a:latin typeface="Arial" panose="020B0604020202020204" pitchFamily="34" charset="0"/>
              </a:rPr>
              <a:t>有如爱迪生之于电灯 </a:t>
            </a:r>
            <a:r>
              <a:rPr lang="en-US" altLang="zh-CN" smtClean="0">
                <a:latin typeface="Arial" panose="020B0604020202020204" pitchFamily="34" charset="0"/>
              </a:rPr>
              <a:t>,</a:t>
            </a:r>
            <a:r>
              <a:rPr lang="zh-CN" altLang="en-US" smtClean="0">
                <a:latin typeface="Arial" panose="020B0604020202020204" pitchFamily="34" charset="0"/>
              </a:rPr>
              <a:t>其意义是不可估量的。</a:t>
            </a:r>
          </a:p>
          <a:p>
            <a:pPr eaLnBrk="1" hangingPunct="1"/>
            <a:endParaRPr kumimoji="1" lang="en-US" altLang="zh-CN" b="1" smtClean="0">
              <a:solidFill>
                <a:srgbClr val="000099"/>
              </a:solidFill>
              <a:latin typeface="Arial" panose="020B0604020202020204" pitchFamily="34" charset="0"/>
            </a:endParaRPr>
          </a:p>
        </p:txBody>
      </p:sp>
      <p:sp>
        <p:nvSpPr>
          <p:cNvPr id="19461"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DAD313F-B5B8-40DD-930C-D335BEDA8FC5}" type="slidenum">
              <a:rPr lang="en-US" altLang="zh-CN" b="0"/>
              <a:pPr algn="r" eaLnBrk="1" hangingPunct="1">
                <a:spcBef>
                  <a:spcPct val="0"/>
                </a:spcBef>
              </a:pPr>
              <a:t>36</a:t>
            </a:fld>
            <a:endParaRPr lang="en-US" altLang="zh-CN" b="0"/>
          </a:p>
        </p:txBody>
      </p:sp>
    </p:spTree>
    <p:extLst>
      <p:ext uri="{BB962C8B-B14F-4D97-AF65-F5344CB8AC3E}">
        <p14:creationId xmlns:p14="http://schemas.microsoft.com/office/powerpoint/2010/main" val="738829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ADAA644-1D4C-4FA6-BBCE-CB264E19E4F3}" type="slidenum">
              <a:rPr lang="en-US" altLang="zh-CN"/>
              <a:pPr>
                <a:spcBef>
                  <a:spcPct val="0"/>
                </a:spcBef>
              </a:pPr>
              <a:t>37</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非洲东部正好处于地幔物质上升流动强烈的地带。在上升流作用下，东非地壳抬升形成高原，上升流向两侧相反方向的分散作用使地壳脆弱部分张裂、断陷而成为裂谷带。张裂的平均速度为每年</a:t>
            </a:r>
            <a:r>
              <a:rPr lang="en-US" altLang="zh-CN" smtClean="0">
                <a:latin typeface="Arial" panose="020B0604020202020204" pitchFamily="34" charset="0"/>
              </a:rPr>
              <a:t>2</a:t>
            </a:r>
            <a:r>
              <a:rPr lang="zh-CN" altLang="en-US" smtClean="0">
                <a:latin typeface="Arial" panose="020B0604020202020204" pitchFamily="34" charset="0"/>
              </a:rPr>
              <a:t>厘米～</a:t>
            </a:r>
            <a:r>
              <a:rPr lang="en-US" altLang="zh-CN" smtClean="0">
                <a:latin typeface="Arial" panose="020B0604020202020204" pitchFamily="34" charset="0"/>
              </a:rPr>
              <a:t>4</a:t>
            </a:r>
            <a:r>
              <a:rPr lang="zh-CN" altLang="en-US" smtClean="0">
                <a:latin typeface="Arial" panose="020B0604020202020204" pitchFamily="34" charset="0"/>
              </a:rPr>
              <a:t>厘米，这一作用至今一直持续不断地进行着，裂谷带仍在不断地向两侧扩展着。 </a:t>
            </a:r>
          </a:p>
        </p:txBody>
      </p:sp>
    </p:spTree>
    <p:extLst>
      <p:ext uri="{BB962C8B-B14F-4D97-AF65-F5344CB8AC3E}">
        <p14:creationId xmlns:p14="http://schemas.microsoft.com/office/powerpoint/2010/main" val="186768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9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fld id="{722F8D57-E63D-465E-B147-EA360FC8DB38}" type="slidenum">
              <a:rPr lang="en-US" altLang="zh-CN" b="0">
                <a:ea typeface="宋体" panose="02010600030101010101" pitchFamily="2" charset="-122"/>
              </a:rPr>
              <a:pPr/>
              <a:t>40</a:t>
            </a:fld>
            <a:endParaRPr lang="en-US" altLang="zh-CN" b="0">
              <a:ea typeface="宋体" panose="02010600030101010101" pitchFamily="2" charset="-122"/>
            </a:endParaRPr>
          </a:p>
        </p:txBody>
      </p:sp>
    </p:spTree>
    <p:extLst>
      <p:ext uri="{BB962C8B-B14F-4D97-AF65-F5344CB8AC3E}">
        <p14:creationId xmlns:p14="http://schemas.microsoft.com/office/powerpoint/2010/main" val="3660559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9A46CE8-18CB-432F-833B-422561EC1800}" type="slidenum">
              <a:rPr lang="en-US" altLang="zh-CN"/>
              <a:pPr>
                <a:spcBef>
                  <a:spcPct val="0"/>
                </a:spcBef>
              </a:pPr>
              <a:t>43</a:t>
            </a:fld>
            <a:endParaRPr lang="en-US" altLang="zh-CN"/>
          </a:p>
        </p:txBody>
      </p:sp>
    </p:spTree>
    <p:extLst>
      <p:ext uri="{BB962C8B-B14F-4D97-AF65-F5344CB8AC3E}">
        <p14:creationId xmlns:p14="http://schemas.microsoft.com/office/powerpoint/2010/main" val="117260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38532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37816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149703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167595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35203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3304609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57905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163677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28439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29756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612B526-45C0-4D06-8E36-0F96D793D990}" type="datetimeFigureOut">
              <a:rPr lang="zh-CN" altLang="en-US" smtClean="0"/>
              <a:t>2020/9/22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78905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2B526-45C0-4D06-8E36-0F96D793D990}" type="datetimeFigureOut">
              <a:rPr lang="zh-CN" altLang="en-US" smtClean="0"/>
              <a:t>2020/9/22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0D021-ED07-45FE-8F88-90FFD995AD38}" type="slidenum">
              <a:rPr lang="zh-CN" altLang="en-US" smtClean="0"/>
              <a:t>‹#›</a:t>
            </a:fld>
            <a:endParaRPr lang="zh-CN" altLang="en-US"/>
          </a:p>
        </p:txBody>
      </p:sp>
    </p:spTree>
    <p:extLst>
      <p:ext uri="{BB962C8B-B14F-4D97-AF65-F5344CB8AC3E}">
        <p14:creationId xmlns:p14="http://schemas.microsoft.com/office/powerpoint/2010/main" val="3364630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slide" Target="slide1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slide" Target="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 Target="slide10.xml"/><Relationship Id="rId1" Type="http://schemas.openxmlformats.org/officeDocument/2006/relationships/slideLayout" Target="../slideLayouts/slideLayout7.xml"/><Relationship Id="rId4" Type="http://schemas.openxmlformats.org/officeDocument/2006/relationships/slide" Target="slide13.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7.jpeg"/><Relationship Id="rId3" Type="http://schemas.openxmlformats.org/officeDocument/2006/relationships/control" Target="../activeX/activeX1.xml"/><Relationship Id="rId7" Type="http://schemas.openxmlformats.org/officeDocument/2006/relationships/image" Target="../media/image53.jpeg"/><Relationship Id="rId12" Type="http://schemas.openxmlformats.org/officeDocument/2006/relationships/hyperlink" Target="http://images.google.cn/imgres?imgurl=http://www.japanprize.jp/images/1/1990-Mckenzie.jpg&amp;imgrefurl=http://www.japanprize.jp/e_1990(6th).htm&amp;h=318&amp;w=304&amp;sz=57&amp;hl=zh-CN&amp;start=1&amp;um=1&amp;tbnid=rjwwaNOQ-Ky2aM:&amp;tbnh=118&amp;tbnw=113&amp;prev=/images?q=Dan+Peter+Mckenzie&amp;svnum=10&amp;um=1&amp;complete=1&amp;hl=zh-CN&amp;inlang=zh-CN&amp;newwindow=1&amp;sa=N" TargetMode="External"/><Relationship Id="rId2" Type="http://schemas.openxmlformats.org/officeDocument/2006/relationships/tags" Target="../tags/tag1.xml"/><Relationship Id="rId16" Type="http://schemas.openxmlformats.org/officeDocument/2006/relationships/image" Target="../media/image51.wmf"/><Relationship Id="rId1" Type="http://schemas.openxmlformats.org/officeDocument/2006/relationships/vmlDrawing" Target="../drawings/vmlDrawing2.vml"/><Relationship Id="rId6" Type="http://schemas.openxmlformats.org/officeDocument/2006/relationships/image" Target="../media/image52.jpeg"/><Relationship Id="rId11" Type="http://schemas.openxmlformats.org/officeDocument/2006/relationships/image" Target="../media/image56.jpeg"/><Relationship Id="rId5" Type="http://schemas.openxmlformats.org/officeDocument/2006/relationships/notesSlide" Target="../notesSlides/notesSlide5.xml"/><Relationship Id="rId15" Type="http://schemas.openxmlformats.org/officeDocument/2006/relationships/slide" Target="slide44.xml"/><Relationship Id="rId10" Type="http://schemas.openxmlformats.org/officeDocument/2006/relationships/hyperlink" Target="http://images.google.cn/imgres?imgurl=http://www.japanprize.jp/images/1/1990-Morgan.jpg&amp;imgrefurl=http://www.japanprize.jp/e_1990(6th).htm&amp;h=331&amp;w=302&amp;sz=61&amp;hl=zh-CN&amp;start=4&amp;um=1&amp;tbnid=-I3tBbKGnZI5nM:&amp;tbnh=119&amp;tbnw=109&amp;prev=/images?q=DR+Jason+Morgan&amp;svnum=10&amp;um=1&amp;complete=1&amp;hl=zh-CN&amp;inlang=zh-CN&amp;newwindow=1" TargetMode="External"/><Relationship Id="rId4" Type="http://schemas.openxmlformats.org/officeDocument/2006/relationships/slideLayout" Target="../slideLayouts/slideLayout7.xml"/><Relationship Id="rId9" Type="http://schemas.openxmlformats.org/officeDocument/2006/relationships/image" Target="../media/image55.jpeg"/><Relationship Id="rId14" Type="http://schemas.openxmlformats.org/officeDocument/2006/relationships/image" Target="../media/image58.gif"/></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media/image65.wmf"/><Relationship Id="rId5" Type="http://schemas.openxmlformats.org/officeDocument/2006/relationships/image" Target="../media/image67.png"/><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72.jpeg"/></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slide" Target="slide39.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17171" y="968829"/>
            <a:ext cx="8414658" cy="2962734"/>
          </a:xfrm>
          <a:prstGeom prst="rect">
            <a:avLst/>
          </a:prstGeom>
          <a:noFill/>
        </p:spPr>
        <p:txBody>
          <a:bodyPr wrap="square" rtlCol="0">
            <a:spAutoFit/>
          </a:bodyPr>
          <a:lstStyle/>
          <a:p>
            <a:pPr>
              <a:lnSpc>
                <a:spcPct val="150000"/>
              </a:lnSpc>
            </a:pPr>
            <a:r>
              <a:rPr lang="en-US" altLang="zh-CN" sz="3200" b="1" dirty="0" smtClean="0"/>
              <a:t>1.</a:t>
            </a:r>
            <a:r>
              <a:rPr lang="zh-CN" altLang="en-US" sz="3200" b="1" dirty="0" smtClean="0"/>
              <a:t>整理，思维导图</a:t>
            </a:r>
            <a:endParaRPr lang="en-US" altLang="zh-CN" sz="3200" b="1" dirty="0" smtClean="0"/>
          </a:p>
          <a:p>
            <a:pPr>
              <a:lnSpc>
                <a:spcPct val="150000"/>
              </a:lnSpc>
            </a:pPr>
            <a:r>
              <a:rPr lang="en-US" altLang="zh-CN" sz="3200" b="1" dirty="0" smtClean="0"/>
              <a:t>2.</a:t>
            </a:r>
            <a:r>
              <a:rPr lang="zh-CN" altLang="en-US" sz="3200" b="1" dirty="0" smtClean="0"/>
              <a:t>名字（创新设计）</a:t>
            </a:r>
            <a:endParaRPr lang="en-US" altLang="zh-CN" sz="3200" b="1" dirty="0" smtClean="0"/>
          </a:p>
          <a:p>
            <a:pPr>
              <a:lnSpc>
                <a:spcPct val="150000"/>
              </a:lnSpc>
            </a:pPr>
            <a:r>
              <a:rPr lang="en-US" altLang="zh-CN" sz="3200" b="1" dirty="0" smtClean="0"/>
              <a:t>3.</a:t>
            </a:r>
            <a:r>
              <a:rPr lang="zh-CN" altLang="en-US" sz="3200" b="1" dirty="0" smtClean="0"/>
              <a:t>课代表交作业的名单</a:t>
            </a:r>
            <a:endParaRPr lang="en-US" altLang="zh-CN" sz="3200" b="1" dirty="0" smtClean="0"/>
          </a:p>
          <a:p>
            <a:pPr>
              <a:lnSpc>
                <a:spcPct val="150000"/>
              </a:lnSpc>
            </a:pPr>
            <a:r>
              <a:rPr lang="en-US" altLang="zh-CN" sz="3200" b="1" dirty="0" smtClean="0"/>
              <a:t>4.</a:t>
            </a:r>
            <a:r>
              <a:rPr lang="zh-CN" altLang="en-US" sz="3200" b="1" dirty="0" smtClean="0"/>
              <a:t>学案作业质量</a:t>
            </a:r>
            <a:endParaRPr lang="zh-CN" altLang="en-US" sz="3200" b="1" dirty="0"/>
          </a:p>
        </p:txBody>
      </p:sp>
    </p:spTree>
    <p:extLst>
      <p:ext uri="{BB962C8B-B14F-4D97-AF65-F5344CB8AC3E}">
        <p14:creationId xmlns:p14="http://schemas.microsoft.com/office/powerpoint/2010/main" val="48313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7341" y="1702436"/>
            <a:ext cx="9037955" cy="462470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img_4290_副本"/>
          <p:cNvPicPr>
            <a:picLocks noChangeAspect="1"/>
          </p:cNvPicPr>
          <p:nvPr/>
        </p:nvPicPr>
        <p:blipFill>
          <a:blip r:embed="rId3"/>
          <a:srcRect t="13308"/>
          <a:stretch>
            <a:fillRect/>
          </a:stretch>
        </p:blipFill>
        <p:spPr>
          <a:xfrm>
            <a:off x="6168391" y="3023870"/>
            <a:ext cx="2149475" cy="1525270"/>
          </a:xfrm>
          <a:prstGeom prst="rect">
            <a:avLst/>
          </a:prstGeom>
          <a:effectLst>
            <a:outerShdw blurRad="63500" sx="101000" sy="101000" algn="ctr" rotWithShape="0">
              <a:prstClr val="black">
                <a:alpha val="40000"/>
              </a:prstClr>
            </a:outerShdw>
          </a:effectLst>
        </p:spPr>
      </p:pic>
      <p:pic>
        <p:nvPicPr>
          <p:cNvPr id="12" name="图片 11" descr="u=2148214503,3500734619&amp;fm=26&amp;gp=0"/>
          <p:cNvPicPr>
            <a:picLocks noChangeAspect="1"/>
          </p:cNvPicPr>
          <p:nvPr/>
        </p:nvPicPr>
        <p:blipFill>
          <a:blip r:embed="rId4"/>
          <a:srcRect b="2810"/>
          <a:stretch>
            <a:fillRect/>
          </a:stretch>
        </p:blipFill>
        <p:spPr>
          <a:xfrm>
            <a:off x="3936010" y="3023870"/>
            <a:ext cx="2150745" cy="1525270"/>
          </a:xfrm>
          <a:prstGeom prst="rect">
            <a:avLst/>
          </a:prstGeom>
          <a:effectLst>
            <a:outerShdw blurRad="63500" sx="101000" sy="101000" algn="ctr" rotWithShape="0">
              <a:prstClr val="black">
                <a:alpha val="40000"/>
              </a:prstClr>
            </a:outerShdw>
          </a:effectLst>
        </p:spPr>
      </p:pic>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a:t>
            </a:r>
            <a:r>
              <a:rPr lang="zh-CN" altLang="en-US" sz="3600" b="1">
                <a:solidFill>
                  <a:srgbClr val="FF3E39"/>
                </a:solidFill>
                <a:effectLst>
                  <a:outerShdw blurRad="38100" dist="38100" dir="2700000" algn="tl">
                    <a:srgbClr val="000000">
                      <a:alpha val="43137"/>
                    </a:srgbClr>
                  </a:outerShdw>
                </a:effectLst>
                <a:latin typeface="+mn-ea"/>
              </a:rPr>
              <a:t>岛屿</a:t>
            </a:r>
            <a:r>
              <a:rPr lang="zh-CN" altLang="en-US" sz="2800" b="1">
                <a:solidFill>
                  <a:schemeClr val="bg1"/>
                </a:solidFill>
                <a:effectLst>
                  <a:outerShdw blurRad="38100" dist="38100" dir="2700000" algn="tl">
                    <a:srgbClr val="000000">
                      <a:alpha val="43137"/>
                    </a:srgbClr>
                  </a:outerShdw>
                </a:effectLst>
                <a:latin typeface="+mn-ea"/>
              </a:rPr>
              <a:t>、半岛、大洲）</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740003" y="864006"/>
            <a:ext cx="406336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岛屿的类型及成因</a:t>
            </a:r>
            <a:endParaRPr lang="zh-CN" altLang="en-US" sz="2800"/>
          </a:p>
        </p:txBody>
      </p:sp>
      <p:sp>
        <p:nvSpPr>
          <p:cNvPr id="190" name=" 190"/>
          <p:cNvSpPr/>
          <p:nvPr/>
        </p:nvSpPr>
        <p:spPr>
          <a:xfrm>
            <a:off x="1905000" y="1044008"/>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文本框 3"/>
          <p:cNvSpPr txBox="1"/>
          <p:nvPr/>
        </p:nvSpPr>
        <p:spPr>
          <a:xfrm>
            <a:off x="1703706" y="2069465"/>
            <a:ext cx="2150745" cy="565150"/>
          </a:xfrm>
          <a:prstGeom prst="rect">
            <a:avLst/>
          </a:prstGeom>
          <a:solidFill>
            <a:schemeClr val="accent2">
              <a:lumMod val="40000"/>
              <a:lumOff val="60000"/>
            </a:schemeClr>
          </a:solidFill>
          <a:ln>
            <a:solidFill>
              <a:schemeClr val="accent1"/>
            </a:solidFill>
          </a:ln>
          <a:effectLst>
            <a:outerShdw blurRad="63500" sx="101000" sy="101000" algn="ctr" rotWithShape="0">
              <a:prstClr val="black">
                <a:alpha val="40000"/>
              </a:prstClr>
            </a:outerShdw>
          </a:effectLst>
        </p:spPr>
        <p:txBody>
          <a:bodyPr wrap="square" rtlCol="0">
            <a:spAutoFit/>
          </a:bodyPr>
          <a:lstStyle/>
          <a:p>
            <a:pPr algn="ctr">
              <a:lnSpc>
                <a:spcPct val="110000"/>
              </a:lnSpc>
            </a:pPr>
            <a:r>
              <a:rPr lang="zh-CN" altLang="en-US" sz="2800">
                <a:effectLst>
                  <a:outerShdw blurRad="38100" dist="38100" dir="2700000" algn="tl">
                    <a:srgbClr val="000000">
                      <a:alpha val="43137"/>
                    </a:srgbClr>
                  </a:outerShdw>
                </a:effectLst>
                <a:latin typeface="Calibri" panose="020F0502020204030204" charset="0"/>
              </a:rPr>
              <a:t>① 大陆岛</a:t>
            </a:r>
            <a:r>
              <a:rPr lang="zh-CN" altLang="en-US" sz="2800">
                <a:latin typeface="Calibri" panose="020F0502020204030204" charset="0"/>
              </a:rPr>
              <a:t> </a:t>
            </a:r>
            <a:endParaRPr lang="zh-CN" altLang="en-US" sz="2400">
              <a:latin typeface="Calibri" panose="020F0502020204030204" charset="0"/>
            </a:endParaRPr>
          </a:p>
        </p:txBody>
      </p:sp>
      <p:sp>
        <p:nvSpPr>
          <p:cNvPr id="6" name="文本框 5"/>
          <p:cNvSpPr txBox="1"/>
          <p:nvPr/>
        </p:nvSpPr>
        <p:spPr>
          <a:xfrm>
            <a:off x="3935731" y="2069465"/>
            <a:ext cx="2150745" cy="565150"/>
          </a:xfrm>
          <a:prstGeom prst="rect">
            <a:avLst/>
          </a:prstGeom>
          <a:solidFill>
            <a:schemeClr val="accent2">
              <a:lumMod val="40000"/>
              <a:lumOff val="60000"/>
            </a:schemeClr>
          </a:solidFill>
          <a:ln>
            <a:solidFill>
              <a:schemeClr val="accent1"/>
            </a:solidFill>
          </a:ln>
          <a:effectLst>
            <a:outerShdw blurRad="63500" sx="101000" sy="101000" algn="ctr" rotWithShape="0">
              <a:prstClr val="black">
                <a:alpha val="40000"/>
              </a:prstClr>
            </a:outerShdw>
          </a:effectLst>
        </p:spPr>
        <p:txBody>
          <a:bodyPr wrap="square" rtlCol="0">
            <a:spAutoFit/>
          </a:bodyPr>
          <a:lstStyle/>
          <a:p>
            <a:pPr algn="ctr">
              <a:lnSpc>
                <a:spcPct val="110000"/>
              </a:lnSpc>
            </a:pPr>
            <a:r>
              <a:rPr lang="zh-CN" altLang="en-US" sz="2800">
                <a:effectLst>
                  <a:outerShdw blurRad="38100" dist="38100" dir="2700000" algn="tl">
                    <a:srgbClr val="000000">
                      <a:alpha val="43137"/>
                    </a:srgbClr>
                  </a:outerShdw>
                </a:effectLst>
                <a:latin typeface="Calibri" panose="020F0502020204030204" charset="0"/>
              </a:rPr>
              <a:t>② 冲积岛</a:t>
            </a:r>
            <a:r>
              <a:rPr lang="zh-CN" altLang="en-US" sz="2800">
                <a:latin typeface="Calibri" panose="020F0502020204030204" charset="0"/>
              </a:rPr>
              <a:t> </a:t>
            </a:r>
            <a:endParaRPr lang="zh-CN" altLang="en-US" sz="2400">
              <a:latin typeface="Calibri" panose="020F0502020204030204" charset="0"/>
            </a:endParaRPr>
          </a:p>
        </p:txBody>
      </p:sp>
      <p:sp>
        <p:nvSpPr>
          <p:cNvPr id="7" name="文本框 6"/>
          <p:cNvSpPr txBox="1"/>
          <p:nvPr/>
        </p:nvSpPr>
        <p:spPr>
          <a:xfrm>
            <a:off x="6167120" y="2069465"/>
            <a:ext cx="2151380" cy="565150"/>
          </a:xfrm>
          <a:prstGeom prst="rect">
            <a:avLst/>
          </a:prstGeom>
          <a:solidFill>
            <a:schemeClr val="accent2">
              <a:lumMod val="40000"/>
              <a:lumOff val="60000"/>
            </a:schemeClr>
          </a:solidFill>
          <a:ln>
            <a:solidFill>
              <a:schemeClr val="accent1"/>
            </a:solidFill>
          </a:ln>
          <a:effectLst>
            <a:outerShdw blurRad="63500" sx="101000" sy="101000" algn="ctr" rotWithShape="0">
              <a:prstClr val="black">
                <a:alpha val="40000"/>
              </a:prstClr>
            </a:outerShdw>
          </a:effectLst>
        </p:spPr>
        <p:txBody>
          <a:bodyPr wrap="square" rtlCol="0">
            <a:spAutoFit/>
          </a:bodyPr>
          <a:lstStyle/>
          <a:p>
            <a:pPr algn="ctr">
              <a:lnSpc>
                <a:spcPct val="110000"/>
              </a:lnSpc>
            </a:pPr>
            <a:r>
              <a:rPr lang="zh-CN" altLang="en-US" sz="2800">
                <a:effectLst>
                  <a:outerShdw blurRad="38100" dist="38100" dir="2700000" algn="tl">
                    <a:srgbClr val="000000">
                      <a:alpha val="43137"/>
                    </a:srgbClr>
                  </a:outerShdw>
                </a:effectLst>
                <a:latin typeface="Calibri" panose="020F0502020204030204" charset="0"/>
              </a:rPr>
              <a:t>③ 火山岛</a:t>
            </a:r>
            <a:r>
              <a:rPr lang="zh-CN" altLang="en-US" sz="2800">
                <a:latin typeface="Calibri" panose="020F0502020204030204" charset="0"/>
              </a:rPr>
              <a:t> </a:t>
            </a:r>
            <a:endParaRPr lang="zh-CN" altLang="en-US" sz="2400">
              <a:latin typeface="Calibri" panose="020F0502020204030204" charset="0"/>
            </a:endParaRPr>
          </a:p>
        </p:txBody>
      </p:sp>
      <p:sp>
        <p:nvSpPr>
          <p:cNvPr id="8" name="文本框 7"/>
          <p:cNvSpPr txBox="1"/>
          <p:nvPr/>
        </p:nvSpPr>
        <p:spPr>
          <a:xfrm>
            <a:off x="8414385" y="2069465"/>
            <a:ext cx="2122170" cy="565150"/>
          </a:xfrm>
          <a:prstGeom prst="rect">
            <a:avLst/>
          </a:prstGeom>
          <a:solidFill>
            <a:schemeClr val="accent2">
              <a:lumMod val="40000"/>
              <a:lumOff val="60000"/>
            </a:schemeClr>
          </a:solidFill>
          <a:ln>
            <a:solidFill>
              <a:schemeClr val="accent1"/>
            </a:solidFill>
          </a:ln>
          <a:effectLst>
            <a:outerShdw blurRad="63500" sx="101000" sy="101000" algn="ctr" rotWithShape="0">
              <a:prstClr val="black">
                <a:alpha val="40000"/>
              </a:prstClr>
            </a:outerShdw>
          </a:effectLst>
        </p:spPr>
        <p:txBody>
          <a:bodyPr wrap="square" rtlCol="0">
            <a:spAutoFit/>
          </a:bodyPr>
          <a:lstStyle/>
          <a:p>
            <a:pPr algn="ctr">
              <a:lnSpc>
                <a:spcPct val="110000"/>
              </a:lnSpc>
            </a:pPr>
            <a:r>
              <a:rPr lang="zh-CN" altLang="en-US" sz="2800">
                <a:effectLst>
                  <a:outerShdw blurRad="38100" dist="38100" dir="2700000" algn="tl">
                    <a:srgbClr val="000000">
                      <a:alpha val="43137"/>
                    </a:srgbClr>
                  </a:outerShdw>
                </a:effectLst>
                <a:latin typeface="Calibri" panose="020F0502020204030204" charset="0"/>
              </a:rPr>
              <a:t>④ 珊瑚岛</a:t>
            </a:r>
            <a:r>
              <a:rPr lang="zh-CN" altLang="en-US" sz="2800">
                <a:latin typeface="Calibri" panose="020F0502020204030204" charset="0"/>
              </a:rPr>
              <a:t> </a:t>
            </a:r>
            <a:endParaRPr lang="zh-CN" altLang="en-US" sz="2400">
              <a:latin typeface="Calibri" panose="020F0502020204030204" charset="0"/>
            </a:endParaRPr>
          </a:p>
        </p:txBody>
      </p:sp>
      <p:sp>
        <p:nvSpPr>
          <p:cNvPr id="14" name="文本框 13"/>
          <p:cNvSpPr txBox="1"/>
          <p:nvPr/>
        </p:nvSpPr>
        <p:spPr>
          <a:xfrm>
            <a:off x="1703705" y="4902835"/>
            <a:ext cx="2150110" cy="1038860"/>
          </a:xfrm>
          <a:prstGeom prst="rect">
            <a:avLst/>
          </a:prstGeom>
          <a:solidFill>
            <a:schemeClr val="bg1"/>
          </a:solidFill>
          <a:ln>
            <a:solidFill>
              <a:srgbClr val="FF0000"/>
            </a:solidFill>
          </a:ln>
        </p:spPr>
        <p:txBody>
          <a:bodyPr wrap="square" rtlCol="0">
            <a:spAutoFit/>
          </a:bodyPr>
          <a:lstStyle/>
          <a:p>
            <a:pPr algn="ctr">
              <a:lnSpc>
                <a:spcPct val="110000"/>
              </a:lnSpc>
            </a:pPr>
            <a:r>
              <a:rPr lang="zh-CN" altLang="en-US" sz="2800"/>
              <a:t>台湾岛</a:t>
            </a:r>
          </a:p>
          <a:p>
            <a:pPr algn="ctr">
              <a:lnSpc>
                <a:spcPct val="110000"/>
              </a:lnSpc>
            </a:pPr>
            <a:r>
              <a:rPr lang="zh-CN" altLang="en-US" sz="2800"/>
              <a:t>大不列颠岛</a:t>
            </a:r>
          </a:p>
        </p:txBody>
      </p:sp>
      <p:pic>
        <p:nvPicPr>
          <p:cNvPr id="22" name="图片 21" descr="4c009537t7c7aacff4056&amp;690"/>
          <p:cNvPicPr>
            <a:picLocks noChangeAspect="1"/>
          </p:cNvPicPr>
          <p:nvPr/>
        </p:nvPicPr>
        <p:blipFill>
          <a:blip r:embed="rId5"/>
          <a:stretch>
            <a:fillRect/>
          </a:stretch>
        </p:blipFill>
        <p:spPr>
          <a:xfrm>
            <a:off x="1704001" y="3023870"/>
            <a:ext cx="2150110" cy="1525270"/>
          </a:xfrm>
          <a:prstGeom prst="rect">
            <a:avLst/>
          </a:prstGeom>
          <a:ln>
            <a:noFill/>
          </a:ln>
          <a:effectLst>
            <a:outerShdw blurRad="63500" sx="101000" sy="101000" algn="ctr" rotWithShape="0">
              <a:prstClr val="black">
                <a:alpha val="40000"/>
              </a:prstClr>
            </a:outerShdw>
          </a:effectLst>
        </p:spPr>
      </p:pic>
      <p:pic>
        <p:nvPicPr>
          <p:cNvPr id="25" name="图片 24" descr="timg (1)"/>
          <p:cNvPicPr>
            <a:picLocks noChangeAspect="1"/>
          </p:cNvPicPr>
          <p:nvPr/>
        </p:nvPicPr>
        <p:blipFill>
          <a:blip r:embed="rId6"/>
          <a:srcRect r="2658"/>
          <a:stretch>
            <a:fillRect/>
          </a:stretch>
        </p:blipFill>
        <p:spPr>
          <a:xfrm>
            <a:off x="8399781" y="3023870"/>
            <a:ext cx="2150745" cy="1525270"/>
          </a:xfrm>
          <a:prstGeom prst="rect">
            <a:avLst/>
          </a:prstGeom>
          <a:effectLst>
            <a:outerShdw blurRad="63500" sx="101000" sy="101000" algn="ctr" rotWithShape="0">
              <a:prstClr val="black">
                <a:alpha val="40000"/>
              </a:prstClr>
            </a:outerShdw>
          </a:effectLst>
        </p:spPr>
      </p:pic>
      <p:sp>
        <p:nvSpPr>
          <p:cNvPr id="9" name="文本框 8"/>
          <p:cNvSpPr txBox="1"/>
          <p:nvPr/>
        </p:nvSpPr>
        <p:spPr>
          <a:xfrm>
            <a:off x="6168391" y="4902835"/>
            <a:ext cx="2150745" cy="1038860"/>
          </a:xfrm>
          <a:prstGeom prst="rect">
            <a:avLst/>
          </a:prstGeom>
          <a:solidFill>
            <a:schemeClr val="bg1"/>
          </a:solidFill>
          <a:ln>
            <a:solidFill>
              <a:srgbClr val="FF0000"/>
            </a:solidFill>
          </a:ln>
        </p:spPr>
        <p:txBody>
          <a:bodyPr wrap="square" rtlCol="0">
            <a:spAutoFit/>
          </a:bodyPr>
          <a:lstStyle/>
          <a:p>
            <a:pPr algn="ctr">
              <a:lnSpc>
                <a:spcPct val="110000"/>
              </a:lnSpc>
            </a:pPr>
            <a:r>
              <a:rPr lang="zh-CN" altLang="en-US" sz="2800"/>
              <a:t>夏威夷群岛</a:t>
            </a:r>
          </a:p>
          <a:p>
            <a:pPr algn="ctr">
              <a:lnSpc>
                <a:spcPct val="110000"/>
              </a:lnSpc>
            </a:pPr>
            <a:r>
              <a:rPr lang="zh-CN" altLang="en-US" sz="2800"/>
              <a:t>阿留申群岛</a:t>
            </a:r>
          </a:p>
        </p:txBody>
      </p:sp>
      <p:sp>
        <p:nvSpPr>
          <p:cNvPr id="10" name="文本框 9"/>
          <p:cNvSpPr txBox="1"/>
          <p:nvPr/>
        </p:nvSpPr>
        <p:spPr>
          <a:xfrm>
            <a:off x="3935730" y="4914901"/>
            <a:ext cx="2151380" cy="1026795"/>
          </a:xfrm>
          <a:prstGeom prst="rect">
            <a:avLst/>
          </a:prstGeom>
          <a:solidFill>
            <a:schemeClr val="bg1"/>
          </a:solidFill>
          <a:ln>
            <a:solidFill>
              <a:srgbClr val="FF0000"/>
            </a:solidFill>
          </a:ln>
        </p:spPr>
        <p:txBody>
          <a:bodyPr wrap="square" rtlCol="0">
            <a:spAutoFit/>
          </a:bodyPr>
          <a:lstStyle/>
          <a:p>
            <a:pPr algn="ctr">
              <a:lnSpc>
                <a:spcPct val="110000"/>
              </a:lnSpc>
            </a:pPr>
            <a:r>
              <a:rPr lang="zh-CN" altLang="en-US" sz="2800"/>
              <a:t>崇明岛</a:t>
            </a:r>
          </a:p>
          <a:p>
            <a:pPr algn="ctr">
              <a:lnSpc>
                <a:spcPct val="150000"/>
              </a:lnSpc>
            </a:pPr>
            <a:r>
              <a:rPr lang="zh-CN" altLang="en-US" sz="2000"/>
              <a:t>亚马孙马拉若岛</a:t>
            </a:r>
          </a:p>
        </p:txBody>
      </p:sp>
      <p:sp>
        <p:nvSpPr>
          <p:cNvPr id="11" name="文本框 10"/>
          <p:cNvSpPr txBox="1"/>
          <p:nvPr/>
        </p:nvSpPr>
        <p:spPr>
          <a:xfrm>
            <a:off x="8414385" y="4902835"/>
            <a:ext cx="2122170" cy="1038860"/>
          </a:xfrm>
          <a:prstGeom prst="rect">
            <a:avLst/>
          </a:prstGeom>
          <a:solidFill>
            <a:schemeClr val="bg1"/>
          </a:solidFill>
          <a:ln>
            <a:solidFill>
              <a:srgbClr val="FF0000"/>
            </a:solidFill>
          </a:ln>
        </p:spPr>
        <p:txBody>
          <a:bodyPr wrap="square" rtlCol="0">
            <a:spAutoFit/>
          </a:bodyPr>
          <a:lstStyle/>
          <a:p>
            <a:pPr algn="ctr">
              <a:lnSpc>
                <a:spcPct val="110000"/>
              </a:lnSpc>
            </a:pPr>
            <a:r>
              <a:rPr lang="zh-CN" altLang="en-US" sz="2800"/>
              <a:t>大堡礁</a:t>
            </a:r>
          </a:p>
          <a:p>
            <a:pPr algn="ctr">
              <a:lnSpc>
                <a:spcPct val="110000"/>
              </a:lnSpc>
            </a:pPr>
            <a:r>
              <a:rPr lang="zh-CN" altLang="en-US" sz="2800"/>
              <a:t>马尔代夫</a:t>
            </a:r>
          </a:p>
        </p:txBody>
      </p:sp>
    </p:spTree>
    <p:extLst>
      <p:ext uri="{BB962C8B-B14F-4D97-AF65-F5344CB8AC3E}">
        <p14:creationId xmlns:p14="http://schemas.microsoft.com/office/powerpoint/2010/main" val="32829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animBg="1"/>
      <p:bldP spid="7" grpId="0" animBg="1"/>
      <p:bldP spid="8" grpId="0" animBg="1"/>
      <p:bldP spid="14" grpId="0" bldLvl="0" animBg="1"/>
      <p:bldP spid="9" grpId="0" bldLvl="0" animBg="1"/>
      <p:bldP spid="10" grpId="0" bldLvl="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6"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752600"/>
            <a:ext cx="579120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9"/>
          <p:cNvSpPr txBox="1">
            <a:spLocks noChangeArrowheads="1"/>
          </p:cNvSpPr>
          <p:nvPr/>
        </p:nvSpPr>
        <p:spPr bwMode="auto">
          <a:xfrm>
            <a:off x="1905000" y="228601"/>
            <a:ext cx="838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ea typeface="黑体" panose="02010609060101010101" pitchFamily="49" charset="-122"/>
              </a:rPr>
              <a:t>大陆岛：因地壳上升、陆地下沉或海面上升、海水侵入，使部分陆地与大陆分离而形成的。</a:t>
            </a:r>
          </a:p>
        </p:txBody>
      </p:sp>
      <p:pic>
        <p:nvPicPr>
          <p:cNvPr id="94221" name="Picture 13" descr="424159ed3a74d094b21cb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066800"/>
            <a:ext cx="66675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2" name="Text Box 14"/>
          <p:cNvSpPr txBox="1">
            <a:spLocks noChangeArrowheads="1"/>
          </p:cNvSpPr>
          <p:nvPr/>
        </p:nvSpPr>
        <p:spPr bwMode="auto">
          <a:xfrm>
            <a:off x="5791200" y="2057401"/>
            <a:ext cx="53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FF0000"/>
                </a:solidFill>
              </a:rPr>
              <a:t>格陵兰岛</a:t>
            </a:r>
          </a:p>
        </p:txBody>
      </p:sp>
    </p:spTree>
    <p:extLst>
      <p:ext uri="{BB962C8B-B14F-4D97-AF65-F5344CB8AC3E}">
        <p14:creationId xmlns:p14="http://schemas.microsoft.com/office/powerpoint/2010/main" val="2231232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4221"/>
                                        </p:tgtEl>
                                        <p:attrNameLst>
                                          <p:attrName>style.visibility</p:attrName>
                                        </p:attrNameLst>
                                      </p:cBhvr>
                                      <p:to>
                                        <p:strVal val="visible"/>
                                      </p:to>
                                    </p:set>
                                    <p:animEffect transition="in" filter="blinds(horizontal)">
                                      <p:cBhvr>
                                        <p:cTn id="7" dur="500"/>
                                        <p:tgtEl>
                                          <p:spTgt spid="94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222"/>
                                        </p:tgtEl>
                                        <p:attrNameLst>
                                          <p:attrName>style.visibility</p:attrName>
                                        </p:attrNameLst>
                                      </p:cBhvr>
                                      <p:to>
                                        <p:strVal val="visible"/>
                                      </p:to>
                                    </p:set>
                                    <p:animEffect transition="in" filter="blinds(horizontal)">
                                      <p:cBhvr>
                                        <p:cTn id="12" dur="500"/>
                                        <p:tgtEl>
                                          <p:spTgt spid="94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descr="001676c4947a0c65a13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2857"/>
            <a:ext cx="6477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14"/>
          <p:cNvSpPr txBox="1">
            <a:spLocks noChangeArrowheads="1"/>
          </p:cNvSpPr>
          <p:nvPr/>
        </p:nvSpPr>
        <p:spPr bwMode="auto">
          <a:xfrm>
            <a:off x="1828800" y="152401"/>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楷体_GB2312" pitchFamily="49" charset="-122"/>
                <a:ea typeface="楷体_GB2312" pitchFamily="49" charset="-122"/>
              </a:rPr>
              <a:t>火山岛：由海底火山喷发物堆积而成的 </a:t>
            </a:r>
          </a:p>
        </p:txBody>
      </p:sp>
      <p:pic>
        <p:nvPicPr>
          <p:cNvPr id="56325" name="Picture 16" descr="5202e5f205750b29b07ec5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188" y="0"/>
            <a:ext cx="24368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20"/>
          <p:cNvSpPr txBox="1">
            <a:spLocks noChangeArrowheads="1"/>
          </p:cNvSpPr>
          <p:nvPr/>
        </p:nvSpPr>
        <p:spPr bwMode="auto">
          <a:xfrm>
            <a:off x="2057400" y="685801"/>
            <a:ext cx="59544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ea typeface="隶书" panose="02010509060101010101" pitchFamily="49" charset="-122"/>
              </a:rPr>
              <a:t>如：澎湖列岛，</a:t>
            </a:r>
            <a:r>
              <a:rPr lang="zh-CN" altLang="en-US" sz="2800" b="1" dirty="0" smtClean="0">
                <a:ea typeface="隶书" panose="02010509060101010101" pitchFamily="49" charset="-122"/>
              </a:rPr>
              <a:t>夏威夷群岛，冰岛</a:t>
            </a:r>
            <a:endParaRPr lang="zh-CN" altLang="en-US" sz="2800" b="1" dirty="0">
              <a:ea typeface="隶书" panose="02010509060101010101" pitchFamily="49"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609" y="2487386"/>
            <a:ext cx="6643333" cy="4370614"/>
          </a:xfrm>
          <a:prstGeom prst="rect">
            <a:avLst/>
          </a:prstGeom>
        </p:spPr>
      </p:pic>
    </p:spTree>
    <p:extLst>
      <p:ext uri="{BB962C8B-B14F-4D97-AF65-F5344CB8AC3E}">
        <p14:creationId xmlns:p14="http://schemas.microsoft.com/office/powerpoint/2010/main" val="775020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p:cNvSpPr txBox="1">
            <a:spLocks noChangeArrowheads="1"/>
          </p:cNvSpPr>
          <p:nvPr/>
        </p:nvSpPr>
        <p:spPr bwMode="auto">
          <a:xfrm>
            <a:off x="1828800" y="228601"/>
            <a:ext cx="6248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楷体_GB2312" pitchFamily="49" charset="-122"/>
                <a:ea typeface="楷体_GB2312" pitchFamily="49" charset="-122"/>
              </a:rPr>
              <a:t>珊瑚岛：海洋中的珊瑚虫遗骸堆筑的岛屿 ，一般分布在热带海洋中。</a:t>
            </a:r>
          </a:p>
        </p:txBody>
      </p:sp>
      <p:sp>
        <p:nvSpPr>
          <p:cNvPr id="57347" name="Text Box 5"/>
          <p:cNvSpPr txBox="1">
            <a:spLocks noChangeArrowheads="1"/>
          </p:cNvSpPr>
          <p:nvPr/>
        </p:nvSpPr>
        <p:spPr bwMode="auto">
          <a:xfrm>
            <a:off x="1828800" y="11430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隶书" panose="02010509060101010101" pitchFamily="49" charset="-122"/>
                <a:ea typeface="隶书" panose="02010509060101010101" pitchFamily="49" charset="-122"/>
              </a:rPr>
              <a:t>例如：大堡礁 （澳大利亚） 、马尔代夫群岛 、 图瓦卢群岛</a:t>
            </a:r>
          </a:p>
        </p:txBody>
      </p:sp>
      <p:pic>
        <p:nvPicPr>
          <p:cNvPr id="101383" name="Picture 7" descr="7d497132d67eef8da2cc2b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2" y="1828800"/>
            <a:ext cx="64770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5" name="Picture 9" descr="20100707095238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575" y="2028825"/>
            <a:ext cx="75914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255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1383"/>
                                        </p:tgtEl>
                                        <p:attrNameLst>
                                          <p:attrName>style.visibility</p:attrName>
                                        </p:attrNameLst>
                                      </p:cBhvr>
                                      <p:to>
                                        <p:strVal val="visible"/>
                                      </p:to>
                                    </p:set>
                                    <p:animEffect transition="in" filter="blinds(horizontal)">
                                      <p:cBhvr>
                                        <p:cTn id="7" dur="500"/>
                                        <p:tgtEl>
                                          <p:spTgt spid="1013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1385"/>
                                        </p:tgtEl>
                                        <p:attrNameLst>
                                          <p:attrName>style.visibility</p:attrName>
                                        </p:attrNameLst>
                                      </p:cBhvr>
                                      <p:to>
                                        <p:strVal val="visible"/>
                                      </p:to>
                                    </p:set>
                                    <p:animEffect transition="in" filter="blinds(horizontal)">
                                      <p:cBhvr>
                                        <p:cTn id="12" dur="500"/>
                                        <p:tgtEl>
                                          <p:spTgt spid="101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5" descr="__________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81200"/>
            <a:ext cx="9144000" cy="102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6"/>
          <p:cNvSpPr txBox="1">
            <a:spLocks noChangeArrowheads="1"/>
          </p:cNvSpPr>
          <p:nvPr/>
        </p:nvSpPr>
        <p:spPr bwMode="auto">
          <a:xfrm>
            <a:off x="2743200" y="762000"/>
            <a:ext cx="381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chemeClr val="bg1"/>
                </a:solidFill>
                <a:ea typeface="楷体_GB2312" pitchFamily="49" charset="-122"/>
              </a:rPr>
              <a:t>如：崇明岛</a:t>
            </a:r>
          </a:p>
        </p:txBody>
      </p:sp>
      <p:sp>
        <p:nvSpPr>
          <p:cNvPr id="58372" name="Text Box 7"/>
          <p:cNvSpPr txBox="1">
            <a:spLocks noChangeArrowheads="1"/>
          </p:cNvSpPr>
          <p:nvPr/>
        </p:nvSpPr>
        <p:spPr bwMode="auto">
          <a:xfrm>
            <a:off x="1524000" y="152401"/>
            <a:ext cx="876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黑体" panose="02010609060101010101" pitchFamily="49" charset="-122"/>
              </a:rPr>
              <a:t>冲积岛：河流夹带泥沙搬运到海里，沉积下来形成的</a:t>
            </a:r>
          </a:p>
        </p:txBody>
      </p:sp>
    </p:spTree>
    <p:extLst>
      <p:ext uri="{BB962C8B-B14F-4D97-AF65-F5344CB8AC3E}">
        <p14:creationId xmlns:p14="http://schemas.microsoft.com/office/powerpoint/2010/main" val="1656263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七大洲"/>
          <p:cNvPicPr>
            <a:picLocks noChangeAspect="1"/>
          </p:cNvPicPr>
          <p:nvPr/>
        </p:nvPicPr>
        <p:blipFill>
          <a:blip r:embed="rId2"/>
          <a:srcRect t="1877"/>
          <a:stretch>
            <a:fillRect/>
          </a:stretch>
        </p:blipFill>
        <p:spPr>
          <a:xfrm>
            <a:off x="1748155" y="1560830"/>
            <a:ext cx="8695690" cy="5212080"/>
          </a:xfrm>
          <a:prstGeom prst="rect">
            <a:avLst/>
          </a:prstGeom>
        </p:spPr>
      </p:pic>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a:t>
            </a:r>
            <a:r>
              <a:rPr lang="zh-CN" altLang="en-US" sz="2800" b="1">
                <a:solidFill>
                  <a:schemeClr val="bg1"/>
                </a:solidFill>
                <a:effectLst>
                  <a:outerShdw blurRad="38100" dist="38100" dir="2700000" algn="tl">
                    <a:srgbClr val="000000">
                      <a:alpha val="43137"/>
                    </a:srgbClr>
                  </a:outerShdw>
                </a:effectLst>
                <a:latin typeface="+mn-ea"/>
                <a:sym typeface="+mn-ea"/>
              </a:rPr>
              <a:t>、岛屿、</a:t>
            </a:r>
            <a:r>
              <a:rPr lang="zh-CN" altLang="en-US" sz="3600" b="1">
                <a:solidFill>
                  <a:srgbClr val="FF3E39"/>
                </a:solidFill>
                <a:effectLst>
                  <a:outerShdw blurRad="38100" dist="38100" dir="2700000" algn="tl">
                    <a:srgbClr val="000000">
                      <a:alpha val="43137"/>
                    </a:srgbClr>
                  </a:outerShdw>
                </a:effectLst>
                <a:latin typeface="+mn-ea"/>
              </a:rPr>
              <a:t>半岛</a:t>
            </a:r>
            <a:r>
              <a:rPr lang="zh-CN" altLang="en-US" sz="2800" b="1">
                <a:solidFill>
                  <a:schemeClr val="bg1"/>
                </a:solidFill>
                <a:effectLst>
                  <a:outerShdw blurRad="38100" dist="38100" dir="2700000" algn="tl">
                    <a:srgbClr val="000000">
                      <a:alpha val="43137"/>
                    </a:srgbClr>
                  </a:outerShdw>
                </a:effectLst>
                <a:latin typeface="+mn-ea"/>
              </a:rPr>
              <a:t>、大洲）</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5" y="843280"/>
            <a:ext cx="5100320"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effectLst>
                  <a:outerShdw blurRad="38100" dist="38100" dir="2700000" algn="tl">
                    <a:srgbClr val="000000">
                      <a:alpha val="43137"/>
                    </a:srgbClr>
                  </a:outerShdw>
                </a:effectLst>
              </a:rPr>
              <a:t> 3</a:t>
            </a:r>
            <a:r>
              <a:rPr lang="zh-CN" altLang="en-US" sz="3200">
                <a:effectLst>
                  <a:outerShdw blurRad="38100" dist="38100" dir="2700000" algn="tl">
                    <a:srgbClr val="000000">
                      <a:alpha val="43137"/>
                    </a:srgbClr>
                  </a:outerShdw>
                </a:effectLst>
              </a:rPr>
              <a:t>、半岛</a:t>
            </a:r>
            <a:r>
              <a:rPr lang="zh-CN" altLang="en-US" sz="3200"/>
              <a:t>：三面临水的陆地 </a:t>
            </a:r>
            <a:r>
              <a:rPr lang="zh-CN" altLang="en-US" sz="2800"/>
              <a:t> </a:t>
            </a:r>
          </a:p>
        </p:txBody>
      </p:sp>
      <p:sp>
        <p:nvSpPr>
          <p:cNvPr id="16" name="椭圆 15"/>
          <p:cNvSpPr/>
          <p:nvPr/>
        </p:nvSpPr>
        <p:spPr>
          <a:xfrm>
            <a:off x="4062731" y="3135630"/>
            <a:ext cx="570865" cy="9144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68345" y="2952023"/>
            <a:ext cx="800100" cy="80073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633596" y="3462020"/>
            <a:ext cx="570865" cy="68707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268345" y="3708028"/>
            <a:ext cx="487680" cy="51562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69845" y="2363471"/>
            <a:ext cx="613410" cy="61531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268346" y="1736726"/>
            <a:ext cx="800735" cy="62674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927725" y="2178051"/>
            <a:ext cx="800100" cy="80073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403590" y="1924686"/>
            <a:ext cx="800100" cy="80073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0820000">
            <a:off x="7848600" y="6171566"/>
            <a:ext cx="1112520" cy="57848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800465" y="2978786"/>
            <a:ext cx="515620" cy="48323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759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3" grpId="0" bldLvl="0" animBg="1"/>
      <p:bldP spid="6" grpId="0" bldLvl="0" animBg="1"/>
      <p:bldP spid="7" grpId="0" bldLvl="0" animBg="1"/>
      <p:bldP spid="8" grpId="0" bldLvl="0" animBg="1"/>
      <p:bldP spid="14" grpId="0" bldLvl="0" animBg="1"/>
      <p:bldP spid="19" grpId="0" bldLvl="0" animBg="1"/>
      <p:bldP spid="20" grpId="0" bldLvl="0" animBg="1"/>
      <p:bldP spid="2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七大洲"/>
          <p:cNvPicPr>
            <a:picLocks noChangeAspect="1"/>
          </p:cNvPicPr>
          <p:nvPr/>
        </p:nvPicPr>
        <p:blipFill>
          <a:blip r:embed="rId2"/>
          <a:srcRect t="1877"/>
          <a:stretch>
            <a:fillRect/>
          </a:stretch>
        </p:blipFill>
        <p:spPr>
          <a:xfrm>
            <a:off x="1748155" y="1560830"/>
            <a:ext cx="8695690" cy="5212080"/>
          </a:xfrm>
          <a:prstGeom prst="rect">
            <a:avLst/>
          </a:prstGeom>
        </p:spPr>
      </p:pic>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4" name="右箭头 3"/>
          <p:cNvSpPr/>
          <p:nvPr/>
        </p:nvSpPr>
        <p:spPr>
          <a:xfrm>
            <a:off x="7777480" y="972821"/>
            <a:ext cx="900430" cy="372745"/>
          </a:xfrm>
          <a:prstGeom prst="rightArrow">
            <a:avLst/>
          </a:prstGeom>
          <a:gradFill>
            <a:gsLst>
              <a:gs pos="10000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77911" y="843280"/>
            <a:ext cx="1569085" cy="632460"/>
          </a:xfrm>
          <a:prstGeom prst="rect">
            <a:avLst/>
          </a:prstGeom>
          <a:gradFill>
            <a:gsLst>
              <a:gs pos="100000">
                <a:srgbClr val="FE4444"/>
              </a:gs>
              <a:gs pos="100000">
                <a:srgbClr val="832B2B"/>
              </a:gs>
            </a:gsLst>
            <a:lin ang="5400000" scaled="0"/>
          </a:gradFill>
          <a:ln>
            <a:noFill/>
          </a:ln>
          <a:effectLst>
            <a:outerShdw blurRad="63500" sx="102000" sy="102000" algn="ctr" rotWithShape="0">
              <a:prstClr val="black">
                <a:alpha val="40000"/>
              </a:prstClr>
            </a:outerShdw>
          </a:effectLst>
        </p:spPr>
        <p:txBody>
          <a:bodyPr wrap="none" rtlCol="0" anchor="t">
            <a:spAutoFit/>
          </a:bodyPr>
          <a:lstStyle/>
          <a:p>
            <a:pPr>
              <a:lnSpc>
                <a:spcPct val="110000"/>
              </a:lnSpc>
            </a:pPr>
            <a:r>
              <a:rPr lang="en-US" altLang="zh-CN" sz="2800">
                <a:sym typeface="+mn-ea"/>
              </a:rPr>
              <a:t> </a:t>
            </a:r>
            <a:r>
              <a:rPr lang="zh-CN" altLang="en-US" sz="3200" b="1">
                <a:solidFill>
                  <a:schemeClr val="bg1"/>
                </a:solidFill>
                <a:sym typeface="+mn-ea"/>
              </a:rPr>
              <a:t>七大洲</a:t>
            </a:r>
            <a:r>
              <a:rPr lang="zh-CN" altLang="en-US" sz="2800">
                <a:sym typeface="+mn-ea"/>
              </a:rPr>
              <a:t> </a:t>
            </a:r>
          </a:p>
        </p:txBody>
      </p:sp>
      <p:sp>
        <p:nvSpPr>
          <p:cNvPr id="5" name="文本框 4"/>
          <p:cNvSpPr txBox="1"/>
          <p:nvPr/>
        </p:nvSpPr>
        <p:spPr>
          <a:xfrm>
            <a:off x="1862456" y="843280"/>
            <a:ext cx="591502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effectLst>
                  <a:outerShdw blurRad="38100" dist="38100" dir="2700000" algn="tl">
                    <a:srgbClr val="000000">
                      <a:alpha val="43137"/>
                    </a:srgbClr>
                  </a:outerShdw>
                </a:effectLst>
              </a:rPr>
              <a:t> 4</a:t>
            </a:r>
            <a:r>
              <a:rPr lang="zh-CN" altLang="en-US" sz="3200">
                <a:effectLst>
                  <a:outerShdw blurRad="38100" dist="38100" dir="2700000" algn="tl">
                    <a:srgbClr val="000000">
                      <a:alpha val="43137"/>
                    </a:srgbClr>
                  </a:outerShdw>
                </a:effectLst>
              </a:rPr>
              <a:t>、大洲</a:t>
            </a:r>
            <a:r>
              <a:rPr lang="zh-CN" altLang="en-US" sz="3200"/>
              <a:t>：大陆及其附近的岛屿 </a:t>
            </a:r>
            <a:r>
              <a:rPr lang="zh-CN" altLang="en-US" sz="2800"/>
              <a:t> </a:t>
            </a:r>
          </a:p>
        </p:txBody>
      </p:sp>
    </p:spTree>
    <p:extLst>
      <p:ext uri="{BB962C8B-B14F-4D97-AF65-F5344CB8AC3E}">
        <p14:creationId xmlns:p14="http://schemas.microsoft.com/office/powerpoint/2010/main" val="413552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1176" y="756285"/>
            <a:ext cx="418782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七大洲的半球分布</a:t>
            </a:r>
            <a:endParaRPr lang="zh-CN" altLang="en-US" sz="2800"/>
          </a:p>
        </p:txBody>
      </p:sp>
      <p:sp>
        <p:nvSpPr>
          <p:cNvPr id="190" name=" 190"/>
          <p:cNvSpPr/>
          <p:nvPr/>
        </p:nvSpPr>
        <p:spPr>
          <a:xfrm>
            <a:off x="2100004" y="935355"/>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图片 3" descr="七大洲"/>
          <p:cNvPicPr>
            <a:picLocks noChangeAspect="1"/>
          </p:cNvPicPr>
          <p:nvPr/>
        </p:nvPicPr>
        <p:blipFill>
          <a:blip r:embed="rId2"/>
          <a:srcRect t="1877"/>
          <a:stretch>
            <a:fillRect/>
          </a:stretch>
        </p:blipFill>
        <p:spPr>
          <a:xfrm>
            <a:off x="1653540" y="1475741"/>
            <a:ext cx="8884920" cy="5325745"/>
          </a:xfrm>
          <a:prstGeom prst="rect">
            <a:avLst/>
          </a:prstGeom>
        </p:spPr>
      </p:pic>
      <p:sp>
        <p:nvSpPr>
          <p:cNvPr id="6" name="文本框 5"/>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cxnSp>
        <p:nvCxnSpPr>
          <p:cNvPr id="2" name="直接连接符 1"/>
          <p:cNvCxnSpPr>
            <a:stCxn id="4" idx="1"/>
            <a:endCxn id="4" idx="3"/>
          </p:cNvCxnSpPr>
          <p:nvPr/>
        </p:nvCxnSpPr>
        <p:spPr>
          <a:xfrm>
            <a:off x="1488000" y="4176031"/>
            <a:ext cx="9180068" cy="0"/>
          </a:xfrm>
          <a:prstGeom prst="line">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图片 6" descr="南北半球_副本"/>
          <p:cNvPicPr>
            <a:picLocks noChangeAspect="1"/>
          </p:cNvPicPr>
          <p:nvPr/>
        </p:nvPicPr>
        <p:blipFill>
          <a:blip r:embed="rId3"/>
          <a:stretch>
            <a:fillRect/>
          </a:stretch>
        </p:blipFill>
        <p:spPr>
          <a:xfrm>
            <a:off x="1516380" y="1891031"/>
            <a:ext cx="9159240" cy="4408805"/>
          </a:xfrm>
          <a:prstGeom prst="rect">
            <a:avLst/>
          </a:prstGeom>
        </p:spPr>
      </p:pic>
      <p:pic>
        <p:nvPicPr>
          <p:cNvPr id="8" name="图片 7" descr="东西半球_副本"/>
          <p:cNvPicPr>
            <a:picLocks noChangeAspect="1"/>
          </p:cNvPicPr>
          <p:nvPr/>
        </p:nvPicPr>
        <p:blipFill>
          <a:blip r:embed="rId4"/>
          <a:stretch>
            <a:fillRect/>
          </a:stretch>
        </p:blipFill>
        <p:spPr>
          <a:xfrm>
            <a:off x="1516381" y="1891030"/>
            <a:ext cx="9150985" cy="4408170"/>
          </a:xfrm>
          <a:prstGeom prst="rect">
            <a:avLst/>
          </a:prstGeom>
        </p:spPr>
      </p:pic>
    </p:spTree>
    <p:extLst>
      <p:ext uri="{BB962C8B-B14F-4D97-AF65-F5344CB8AC3E}">
        <p14:creationId xmlns:p14="http://schemas.microsoft.com/office/powerpoint/2010/main" val="181018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39901" y="1476011"/>
            <a:ext cx="8696325" cy="530733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39900" y="756285"/>
            <a:ext cx="4475480"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七大洲的面积、轮廓</a:t>
            </a:r>
            <a:endParaRPr lang="zh-CN" altLang="en-US" sz="2800"/>
          </a:p>
        </p:txBody>
      </p:sp>
      <p:sp>
        <p:nvSpPr>
          <p:cNvPr id="190" name=" 190"/>
          <p:cNvSpPr/>
          <p:nvPr/>
        </p:nvSpPr>
        <p:spPr>
          <a:xfrm>
            <a:off x="1905000" y="935355"/>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9" name="图片 8" descr="图片1"/>
          <p:cNvPicPr>
            <a:picLocks noChangeAspect="1"/>
          </p:cNvPicPr>
          <p:nvPr/>
        </p:nvPicPr>
        <p:blipFill>
          <a:blip r:embed="rId2"/>
          <a:stretch>
            <a:fillRect/>
          </a:stretch>
        </p:blipFill>
        <p:spPr>
          <a:xfrm>
            <a:off x="2150746" y="1661796"/>
            <a:ext cx="2610485" cy="2390775"/>
          </a:xfrm>
          <a:prstGeom prst="rect">
            <a:avLst/>
          </a:prstGeom>
        </p:spPr>
      </p:pic>
      <p:pic>
        <p:nvPicPr>
          <p:cNvPr id="10" name="图片 9" descr="图片2"/>
          <p:cNvPicPr>
            <a:picLocks noChangeAspect="1"/>
          </p:cNvPicPr>
          <p:nvPr/>
        </p:nvPicPr>
        <p:blipFill>
          <a:blip r:embed="rId3"/>
          <a:stretch>
            <a:fillRect/>
          </a:stretch>
        </p:blipFill>
        <p:spPr>
          <a:xfrm>
            <a:off x="5345431" y="1792606"/>
            <a:ext cx="2111375" cy="2129155"/>
          </a:xfrm>
          <a:prstGeom prst="rect">
            <a:avLst/>
          </a:prstGeom>
        </p:spPr>
      </p:pic>
      <p:pic>
        <p:nvPicPr>
          <p:cNvPr id="11" name="图片 10" descr="图片3"/>
          <p:cNvPicPr>
            <a:picLocks noChangeAspect="1"/>
          </p:cNvPicPr>
          <p:nvPr/>
        </p:nvPicPr>
        <p:blipFill>
          <a:blip r:embed="rId4"/>
          <a:stretch>
            <a:fillRect/>
          </a:stretch>
        </p:blipFill>
        <p:spPr>
          <a:xfrm>
            <a:off x="7927341" y="1661727"/>
            <a:ext cx="2113915" cy="2289810"/>
          </a:xfrm>
          <a:prstGeom prst="rect">
            <a:avLst/>
          </a:prstGeom>
        </p:spPr>
      </p:pic>
      <p:pic>
        <p:nvPicPr>
          <p:cNvPr id="12" name="图片 11" descr="图片4"/>
          <p:cNvPicPr>
            <a:picLocks noChangeAspect="1"/>
          </p:cNvPicPr>
          <p:nvPr/>
        </p:nvPicPr>
        <p:blipFill>
          <a:blip r:embed="rId5"/>
          <a:stretch>
            <a:fillRect/>
          </a:stretch>
        </p:blipFill>
        <p:spPr>
          <a:xfrm>
            <a:off x="2265681" y="4279265"/>
            <a:ext cx="1586865" cy="2308860"/>
          </a:xfrm>
          <a:prstGeom prst="rect">
            <a:avLst/>
          </a:prstGeom>
        </p:spPr>
      </p:pic>
      <p:pic>
        <p:nvPicPr>
          <p:cNvPr id="13" name="图片 12" descr="图片5"/>
          <p:cNvPicPr>
            <a:picLocks noChangeAspect="1"/>
          </p:cNvPicPr>
          <p:nvPr/>
        </p:nvPicPr>
        <p:blipFill>
          <a:blip r:embed="rId6"/>
          <a:stretch>
            <a:fillRect/>
          </a:stretch>
        </p:blipFill>
        <p:spPr>
          <a:xfrm>
            <a:off x="4325620" y="4702811"/>
            <a:ext cx="1588770" cy="1461135"/>
          </a:xfrm>
          <a:prstGeom prst="rect">
            <a:avLst/>
          </a:prstGeom>
        </p:spPr>
      </p:pic>
      <p:pic>
        <p:nvPicPr>
          <p:cNvPr id="15" name="图片 14" descr="图片6"/>
          <p:cNvPicPr>
            <a:picLocks noChangeAspect="1"/>
          </p:cNvPicPr>
          <p:nvPr/>
        </p:nvPicPr>
        <p:blipFill>
          <a:blip r:embed="rId7"/>
          <a:stretch>
            <a:fillRect/>
          </a:stretch>
        </p:blipFill>
        <p:spPr>
          <a:xfrm>
            <a:off x="6543040" y="4728211"/>
            <a:ext cx="1555750" cy="1410335"/>
          </a:xfrm>
          <a:prstGeom prst="rect">
            <a:avLst/>
          </a:prstGeom>
        </p:spPr>
      </p:pic>
      <p:pic>
        <p:nvPicPr>
          <p:cNvPr id="16" name="图片 15" descr="图片7"/>
          <p:cNvPicPr>
            <a:picLocks noChangeAspect="1"/>
          </p:cNvPicPr>
          <p:nvPr/>
        </p:nvPicPr>
        <p:blipFill>
          <a:blip r:embed="rId8"/>
          <a:srcRect r="2180"/>
          <a:stretch>
            <a:fillRect/>
          </a:stretch>
        </p:blipFill>
        <p:spPr>
          <a:xfrm>
            <a:off x="8526781" y="4681221"/>
            <a:ext cx="1909445" cy="1570355"/>
          </a:xfrm>
          <a:prstGeom prst="rect">
            <a:avLst/>
          </a:prstGeom>
        </p:spPr>
      </p:pic>
      <p:sp>
        <p:nvSpPr>
          <p:cNvPr id="17" name="文本框 16"/>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18" name="文本框 17"/>
          <p:cNvSpPr txBox="1"/>
          <p:nvPr/>
        </p:nvSpPr>
        <p:spPr>
          <a:xfrm>
            <a:off x="4747895" y="2422525"/>
            <a:ext cx="744220" cy="768350"/>
          </a:xfrm>
          <a:prstGeom prst="rect">
            <a:avLst/>
          </a:prstGeom>
          <a:noFill/>
        </p:spPr>
        <p:txBody>
          <a:bodyPr wrap="none" rtlCol="0">
            <a:spAutoFit/>
          </a:bodyPr>
          <a:lstStyle/>
          <a:p>
            <a:r>
              <a:rPr lang="zh-CN" altLang="en-US" sz="4400" b="1">
                <a:solidFill>
                  <a:srgbClr val="FF0000"/>
                </a:solidFill>
              </a:rPr>
              <a:t>＞</a:t>
            </a:r>
          </a:p>
        </p:txBody>
      </p:sp>
      <p:sp>
        <p:nvSpPr>
          <p:cNvPr id="26" name="文本框 25"/>
          <p:cNvSpPr txBox="1"/>
          <p:nvPr/>
        </p:nvSpPr>
        <p:spPr>
          <a:xfrm>
            <a:off x="7536045" y="2376018"/>
            <a:ext cx="744220" cy="768350"/>
          </a:xfrm>
          <a:prstGeom prst="rect">
            <a:avLst/>
          </a:prstGeom>
          <a:noFill/>
        </p:spPr>
        <p:txBody>
          <a:bodyPr wrap="none" rtlCol="0">
            <a:spAutoFit/>
          </a:bodyPr>
          <a:lstStyle/>
          <a:p>
            <a:r>
              <a:rPr lang="zh-CN" altLang="en-US" sz="4400" b="1">
                <a:solidFill>
                  <a:srgbClr val="FF0000"/>
                </a:solidFill>
              </a:rPr>
              <a:t>＞</a:t>
            </a:r>
          </a:p>
        </p:txBody>
      </p:sp>
      <p:sp>
        <p:nvSpPr>
          <p:cNvPr id="27" name="文本框 26"/>
          <p:cNvSpPr txBox="1"/>
          <p:nvPr/>
        </p:nvSpPr>
        <p:spPr>
          <a:xfrm>
            <a:off x="3684016" y="5193665"/>
            <a:ext cx="744220" cy="768350"/>
          </a:xfrm>
          <a:prstGeom prst="rect">
            <a:avLst/>
          </a:prstGeom>
          <a:noFill/>
        </p:spPr>
        <p:txBody>
          <a:bodyPr wrap="none" rtlCol="0">
            <a:spAutoFit/>
          </a:bodyPr>
          <a:lstStyle/>
          <a:p>
            <a:r>
              <a:rPr lang="zh-CN" altLang="en-US" sz="4400" b="1">
                <a:solidFill>
                  <a:srgbClr val="FF0000"/>
                </a:solidFill>
              </a:rPr>
              <a:t>＞</a:t>
            </a:r>
          </a:p>
        </p:txBody>
      </p:sp>
      <p:sp>
        <p:nvSpPr>
          <p:cNvPr id="28" name="文本框 27"/>
          <p:cNvSpPr txBox="1"/>
          <p:nvPr/>
        </p:nvSpPr>
        <p:spPr>
          <a:xfrm>
            <a:off x="5880032" y="5193665"/>
            <a:ext cx="744220" cy="768350"/>
          </a:xfrm>
          <a:prstGeom prst="rect">
            <a:avLst/>
          </a:prstGeom>
          <a:noFill/>
        </p:spPr>
        <p:txBody>
          <a:bodyPr wrap="none" rtlCol="0">
            <a:spAutoFit/>
          </a:bodyPr>
          <a:lstStyle/>
          <a:p>
            <a:r>
              <a:rPr lang="zh-CN" altLang="en-US" sz="4400" b="1">
                <a:solidFill>
                  <a:srgbClr val="FF0000"/>
                </a:solidFill>
              </a:rPr>
              <a:t>＞</a:t>
            </a:r>
          </a:p>
        </p:txBody>
      </p:sp>
      <p:sp>
        <p:nvSpPr>
          <p:cNvPr id="29" name="文本框 28"/>
          <p:cNvSpPr txBox="1"/>
          <p:nvPr/>
        </p:nvSpPr>
        <p:spPr>
          <a:xfrm>
            <a:off x="7927340" y="5193665"/>
            <a:ext cx="744220" cy="768350"/>
          </a:xfrm>
          <a:prstGeom prst="rect">
            <a:avLst/>
          </a:prstGeom>
          <a:noFill/>
        </p:spPr>
        <p:txBody>
          <a:bodyPr wrap="none" rtlCol="0">
            <a:spAutoFit/>
          </a:bodyPr>
          <a:lstStyle/>
          <a:p>
            <a:r>
              <a:rPr lang="zh-CN" altLang="en-US" sz="4400" b="1">
                <a:solidFill>
                  <a:srgbClr val="FF0000"/>
                </a:solidFill>
              </a:rPr>
              <a:t>＞</a:t>
            </a:r>
          </a:p>
        </p:txBody>
      </p:sp>
    </p:spTree>
    <p:extLst>
      <p:ext uri="{BB962C8B-B14F-4D97-AF65-F5344CB8AC3E}">
        <p14:creationId xmlns:p14="http://schemas.microsoft.com/office/powerpoint/2010/main" val="3010511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4902200" y="1000125"/>
            <a:ext cx="1682750" cy="146050"/>
          </a:xfrm>
          <a:prstGeom prst="rightArrow">
            <a:avLst/>
          </a:prstGeom>
          <a:gradFill>
            <a:gsLst>
              <a:gs pos="100000">
                <a:schemeClr val="tx1"/>
              </a:gs>
              <a:gs pos="100000">
                <a:srgbClr val="83830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81176" y="756285"/>
            <a:ext cx="312102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大洲分界线</a:t>
            </a:r>
            <a:endParaRPr lang="zh-CN" altLang="en-US" sz="2800"/>
          </a:p>
        </p:txBody>
      </p:sp>
      <p:sp>
        <p:nvSpPr>
          <p:cNvPr id="190" name=" 190"/>
          <p:cNvSpPr/>
          <p:nvPr/>
        </p:nvSpPr>
        <p:spPr>
          <a:xfrm>
            <a:off x="2100004" y="935355"/>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图片 3" descr="七大洲"/>
          <p:cNvPicPr>
            <a:picLocks noChangeAspect="1"/>
          </p:cNvPicPr>
          <p:nvPr/>
        </p:nvPicPr>
        <p:blipFill>
          <a:blip r:embed="rId2"/>
          <a:srcRect t="1877"/>
          <a:stretch>
            <a:fillRect/>
          </a:stretch>
        </p:blipFill>
        <p:spPr>
          <a:xfrm>
            <a:off x="1653540" y="1475741"/>
            <a:ext cx="8884920" cy="5325745"/>
          </a:xfrm>
          <a:prstGeom prst="rect">
            <a:avLst/>
          </a:prstGeom>
        </p:spPr>
      </p:pic>
      <p:sp>
        <p:nvSpPr>
          <p:cNvPr id="6" name="文本框 5"/>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14" name="椭圆 13"/>
          <p:cNvSpPr/>
          <p:nvPr/>
        </p:nvSpPr>
        <p:spPr>
          <a:xfrm rot="3540000">
            <a:off x="3648076" y="1508761"/>
            <a:ext cx="802005" cy="189166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584950" y="756920"/>
            <a:ext cx="3294380" cy="632460"/>
          </a:xfrm>
          <a:prstGeom prst="rect">
            <a:avLst/>
          </a:prstGeom>
          <a:solidFill>
            <a:schemeClr val="bg1"/>
          </a:solidFill>
          <a:ln>
            <a:solidFill>
              <a:schemeClr val="tx1">
                <a:lumMod val="95000"/>
                <a:lumOff val="5000"/>
              </a:schemeClr>
            </a:solidFill>
          </a:ln>
          <a:effectLst>
            <a:outerShdw blurRad="63500" sx="102000" sy="102000" algn="ctr" rotWithShape="0">
              <a:prstClr val="black">
                <a:alpha val="40000"/>
              </a:prstClr>
            </a:outerShdw>
          </a:effectLst>
        </p:spPr>
        <p:txBody>
          <a:bodyPr wrap="none" rtlCol="0" anchor="t">
            <a:spAutoFit/>
          </a:bodyPr>
          <a:lstStyle/>
          <a:p>
            <a:pPr>
              <a:lnSpc>
                <a:spcPct val="110000"/>
              </a:lnSpc>
            </a:pPr>
            <a:r>
              <a:rPr lang="en-US" altLang="zh-CN" sz="2800">
                <a:sym typeface="+mn-ea"/>
              </a:rPr>
              <a:t> </a:t>
            </a:r>
            <a:r>
              <a:rPr lang="zh-CN" altLang="en-US" sz="3200" b="1">
                <a:latin typeface="Calibri" panose="020F0502020204030204" charset="0"/>
                <a:sym typeface="+mn-ea"/>
              </a:rPr>
              <a:t>① </a:t>
            </a:r>
            <a:r>
              <a:rPr lang="zh-CN" altLang="en-US" sz="3200" b="1">
                <a:solidFill>
                  <a:srgbClr val="FF0000"/>
                </a:solidFill>
                <a:latin typeface="Calibri" panose="020F0502020204030204" charset="0"/>
                <a:sym typeface="+mn-ea"/>
              </a:rPr>
              <a:t>亚、欧</a:t>
            </a:r>
            <a:r>
              <a:rPr lang="zh-CN" altLang="en-US" sz="3200" b="1">
                <a:latin typeface="Calibri" panose="020F0502020204030204" charset="0"/>
                <a:sym typeface="+mn-ea"/>
              </a:rPr>
              <a:t>分界线</a:t>
            </a:r>
            <a:r>
              <a:rPr lang="zh-CN" altLang="en-US" sz="2800">
                <a:sym typeface="+mn-ea"/>
              </a:rPr>
              <a:t> </a:t>
            </a:r>
          </a:p>
        </p:txBody>
      </p:sp>
      <p:pic>
        <p:nvPicPr>
          <p:cNvPr id="18" name="图片 17" descr="图片8"/>
          <p:cNvPicPr>
            <a:picLocks noChangeAspect="1"/>
          </p:cNvPicPr>
          <p:nvPr/>
        </p:nvPicPr>
        <p:blipFill>
          <a:blip r:embed="rId3"/>
          <a:stretch>
            <a:fillRect/>
          </a:stretch>
        </p:blipFill>
        <p:spPr>
          <a:xfrm>
            <a:off x="6461760" y="1510666"/>
            <a:ext cx="4117102" cy="5256039"/>
          </a:xfrm>
          <a:prstGeom prst="rect">
            <a:avLst/>
          </a:prstGeom>
          <a:ln>
            <a:solidFill>
              <a:schemeClr val="tx1">
                <a:lumMod val="85000"/>
                <a:lumOff val="15000"/>
              </a:schemeClr>
            </a:solidFill>
          </a:ln>
        </p:spPr>
      </p:pic>
      <p:cxnSp>
        <p:nvCxnSpPr>
          <p:cNvPr id="20" name="直接箭头连接符 19"/>
          <p:cNvCxnSpPr>
            <a:stCxn id="14" idx="6"/>
            <a:endCxn id="18" idx="1"/>
          </p:cNvCxnSpPr>
          <p:nvPr/>
        </p:nvCxnSpPr>
        <p:spPr>
          <a:xfrm>
            <a:off x="4255136" y="2798446"/>
            <a:ext cx="2206625" cy="1340485"/>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rot="21180000">
            <a:off x="9388475" y="1623696"/>
            <a:ext cx="957580" cy="241744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140000">
            <a:off x="8907146" y="3761105"/>
            <a:ext cx="1009015" cy="1254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320000">
            <a:off x="7833361" y="4966970"/>
            <a:ext cx="1769745" cy="87757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2280000">
            <a:off x="6360161" y="5041900"/>
            <a:ext cx="1009015" cy="1254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75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bldLvl="0" animBg="1"/>
      <p:bldP spid="17" grpId="0" bldLvl="0" animBg="1"/>
      <p:bldP spid="21" grpId="0" bldLvl="0" animBg="1"/>
      <p:bldP spid="22" grpId="0" bldLvl="0" animBg="1"/>
      <p:bldP spid="24" grpId="0" bldLvl="0" animBg="1"/>
      <p:bldP spid="2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8593" y="0"/>
            <a:ext cx="9040436" cy="6780327"/>
          </a:xfrm>
        </p:spPr>
      </p:pic>
    </p:spTree>
    <p:extLst>
      <p:ext uri="{BB962C8B-B14F-4D97-AF65-F5344CB8AC3E}">
        <p14:creationId xmlns:p14="http://schemas.microsoft.com/office/powerpoint/2010/main" val="397024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4902200" y="1000125"/>
            <a:ext cx="1682750" cy="146050"/>
          </a:xfrm>
          <a:prstGeom prst="rightArrow">
            <a:avLst/>
          </a:prstGeom>
          <a:gradFill>
            <a:gsLst>
              <a:gs pos="100000">
                <a:schemeClr val="tx1"/>
              </a:gs>
              <a:gs pos="100000">
                <a:srgbClr val="83830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81176" y="756285"/>
            <a:ext cx="312102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大洲分界线</a:t>
            </a:r>
            <a:endParaRPr lang="zh-CN" altLang="en-US" sz="2800"/>
          </a:p>
        </p:txBody>
      </p:sp>
      <p:sp>
        <p:nvSpPr>
          <p:cNvPr id="190" name=" 190"/>
          <p:cNvSpPr/>
          <p:nvPr/>
        </p:nvSpPr>
        <p:spPr>
          <a:xfrm>
            <a:off x="2100004" y="935355"/>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图片 3" descr="七大洲"/>
          <p:cNvPicPr>
            <a:picLocks noChangeAspect="1"/>
          </p:cNvPicPr>
          <p:nvPr/>
        </p:nvPicPr>
        <p:blipFill>
          <a:blip r:embed="rId2"/>
          <a:srcRect t="1877"/>
          <a:stretch>
            <a:fillRect/>
          </a:stretch>
        </p:blipFill>
        <p:spPr>
          <a:xfrm>
            <a:off x="1653540" y="1475741"/>
            <a:ext cx="8884920" cy="5325745"/>
          </a:xfrm>
          <a:prstGeom prst="rect">
            <a:avLst/>
          </a:prstGeom>
        </p:spPr>
      </p:pic>
      <p:sp>
        <p:nvSpPr>
          <p:cNvPr id="6" name="文本框 5"/>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17" name="文本框 16"/>
          <p:cNvSpPr txBox="1"/>
          <p:nvPr/>
        </p:nvSpPr>
        <p:spPr>
          <a:xfrm>
            <a:off x="6584950" y="756920"/>
            <a:ext cx="3294380" cy="632460"/>
          </a:xfrm>
          <a:prstGeom prst="rect">
            <a:avLst/>
          </a:prstGeom>
          <a:solidFill>
            <a:schemeClr val="bg1"/>
          </a:solidFill>
          <a:ln>
            <a:solidFill>
              <a:schemeClr val="tx1">
                <a:lumMod val="95000"/>
                <a:lumOff val="5000"/>
              </a:schemeClr>
            </a:solidFill>
          </a:ln>
          <a:effectLst>
            <a:outerShdw blurRad="63500" sx="102000" sy="102000" algn="ctr" rotWithShape="0">
              <a:prstClr val="black">
                <a:alpha val="40000"/>
              </a:prstClr>
            </a:outerShdw>
          </a:effectLst>
        </p:spPr>
        <p:txBody>
          <a:bodyPr wrap="none" rtlCol="0" anchor="t">
            <a:spAutoFit/>
          </a:bodyPr>
          <a:lstStyle/>
          <a:p>
            <a:pPr>
              <a:lnSpc>
                <a:spcPct val="110000"/>
              </a:lnSpc>
            </a:pPr>
            <a:r>
              <a:rPr lang="en-US" altLang="zh-CN" sz="2800">
                <a:sym typeface="+mn-ea"/>
              </a:rPr>
              <a:t> </a:t>
            </a:r>
            <a:r>
              <a:rPr lang="zh-CN" altLang="en-US" sz="3200" b="1">
                <a:latin typeface="Calibri" panose="020F0502020204030204" charset="0"/>
                <a:sym typeface="+mn-ea"/>
              </a:rPr>
              <a:t>② </a:t>
            </a:r>
            <a:r>
              <a:rPr lang="zh-CN" altLang="en-US" sz="3200" b="1">
                <a:solidFill>
                  <a:srgbClr val="FF0000"/>
                </a:solidFill>
                <a:latin typeface="Calibri" panose="020F0502020204030204" charset="0"/>
                <a:sym typeface="+mn-ea"/>
              </a:rPr>
              <a:t>亚、非</a:t>
            </a:r>
            <a:r>
              <a:rPr lang="zh-CN" altLang="en-US" sz="3200" b="1">
                <a:latin typeface="Calibri" panose="020F0502020204030204" charset="0"/>
                <a:sym typeface="+mn-ea"/>
              </a:rPr>
              <a:t>分界线</a:t>
            </a:r>
            <a:r>
              <a:rPr lang="zh-CN" altLang="en-US" sz="2800">
                <a:sym typeface="+mn-ea"/>
              </a:rPr>
              <a:t> </a:t>
            </a:r>
          </a:p>
        </p:txBody>
      </p:sp>
      <p:sp>
        <p:nvSpPr>
          <p:cNvPr id="2" name="椭圆 1"/>
          <p:cNvSpPr/>
          <p:nvPr/>
        </p:nvSpPr>
        <p:spPr>
          <a:xfrm rot="20460000">
            <a:off x="3036012" y="2844022"/>
            <a:ext cx="729615" cy="115633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a:stCxn id="2" idx="5"/>
          </p:cNvCxnSpPr>
          <p:nvPr/>
        </p:nvCxnSpPr>
        <p:spPr>
          <a:xfrm>
            <a:off x="3777615" y="3724276"/>
            <a:ext cx="868680" cy="414655"/>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图片 11" descr="非洲卫星图"/>
          <p:cNvPicPr>
            <a:picLocks noChangeAspect="1"/>
          </p:cNvPicPr>
          <p:nvPr/>
        </p:nvPicPr>
        <p:blipFill>
          <a:blip r:embed="rId3"/>
          <a:stretch>
            <a:fillRect/>
          </a:stretch>
        </p:blipFill>
        <p:spPr>
          <a:xfrm>
            <a:off x="4646296" y="1997711"/>
            <a:ext cx="5892165" cy="4281805"/>
          </a:xfrm>
          <a:prstGeom prst="rect">
            <a:avLst/>
          </a:prstGeom>
          <a:ln>
            <a:solidFill>
              <a:schemeClr val="tx1"/>
            </a:solidFill>
          </a:ln>
        </p:spPr>
      </p:pic>
      <p:sp>
        <p:nvSpPr>
          <p:cNvPr id="9" name="椭圆 8"/>
          <p:cNvSpPr/>
          <p:nvPr/>
        </p:nvSpPr>
        <p:spPr>
          <a:xfrm rot="240000">
            <a:off x="6878956" y="2991486"/>
            <a:ext cx="1426845" cy="68389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9380000">
            <a:off x="7776845" y="3451226"/>
            <a:ext cx="652780" cy="211645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21180000">
            <a:off x="8472171" y="5283200"/>
            <a:ext cx="917575" cy="69215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938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9144000"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ChangeArrowheads="1"/>
          </p:cNvSpPr>
          <p:nvPr/>
        </p:nvSpPr>
        <p:spPr bwMode="auto">
          <a:xfrm>
            <a:off x="6888163" y="2852738"/>
            <a:ext cx="49404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Verdana" panose="020B0604030504040204" pitchFamily="34" charset="0"/>
              </a:rPr>
              <a:t>亚</a:t>
            </a:r>
          </a:p>
          <a:p>
            <a:pPr eaLnBrk="1" hangingPunct="1"/>
            <a:endParaRPr lang="zh-CN" altLang="en-US" b="1">
              <a:solidFill>
                <a:srgbClr val="000000"/>
              </a:solidFill>
              <a:latin typeface="Verdana" panose="020B0604030504040204" pitchFamily="34" charset="0"/>
            </a:endParaRPr>
          </a:p>
          <a:p>
            <a:pPr eaLnBrk="1" hangingPunct="1"/>
            <a:endParaRPr lang="zh-CN" altLang="en-US" b="1">
              <a:solidFill>
                <a:srgbClr val="000000"/>
              </a:solidFill>
              <a:latin typeface="Verdana" panose="020B0604030504040204" pitchFamily="34" charset="0"/>
            </a:endParaRPr>
          </a:p>
          <a:p>
            <a:pPr eaLnBrk="1" hangingPunct="1"/>
            <a:r>
              <a:rPr lang="zh-CN" altLang="en-US" b="1">
                <a:solidFill>
                  <a:srgbClr val="000000"/>
                </a:solidFill>
                <a:latin typeface="Verdana" panose="020B0604030504040204" pitchFamily="34" charset="0"/>
              </a:rPr>
              <a:t>洲</a:t>
            </a:r>
          </a:p>
        </p:txBody>
      </p:sp>
      <p:sp>
        <p:nvSpPr>
          <p:cNvPr id="48132" name="Text Box 4"/>
          <p:cNvSpPr txBox="1">
            <a:spLocks noChangeArrowheads="1"/>
          </p:cNvSpPr>
          <p:nvPr/>
        </p:nvSpPr>
        <p:spPr bwMode="auto">
          <a:xfrm>
            <a:off x="4749840" y="2708275"/>
            <a:ext cx="55399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000000"/>
                </a:solidFill>
                <a:latin typeface="Verdana" panose="020B0604030504040204" pitchFamily="34" charset="0"/>
              </a:rPr>
              <a:t>非         洲</a:t>
            </a:r>
          </a:p>
        </p:txBody>
      </p:sp>
      <p:pic>
        <p:nvPicPr>
          <p:cNvPr id="48133" name="Picture 5" descr="11f1668aa32818effd1f10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5791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6"/>
          <p:cNvSpPr txBox="1">
            <a:spLocks noChangeArrowheads="1"/>
          </p:cNvSpPr>
          <p:nvPr/>
        </p:nvSpPr>
        <p:spPr bwMode="auto">
          <a:xfrm>
            <a:off x="5257800" y="228601"/>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bg1"/>
                </a:solidFill>
                <a:ea typeface="隶书" panose="02010509060101010101" pitchFamily="49" charset="-122"/>
              </a:rPr>
              <a:t>亚洲和非洲的分界线</a:t>
            </a:r>
          </a:p>
        </p:txBody>
      </p:sp>
      <p:pic>
        <p:nvPicPr>
          <p:cNvPr id="48135" name="Picture 7" descr="blue_velvet_077">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6248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391591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4902200" y="1000125"/>
            <a:ext cx="1682750" cy="146050"/>
          </a:xfrm>
          <a:prstGeom prst="rightArrow">
            <a:avLst/>
          </a:prstGeom>
          <a:gradFill>
            <a:gsLst>
              <a:gs pos="100000">
                <a:schemeClr val="tx1"/>
              </a:gs>
              <a:gs pos="100000">
                <a:srgbClr val="83830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81176" y="756285"/>
            <a:ext cx="312102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大洲分界线</a:t>
            </a:r>
            <a:endParaRPr lang="zh-CN" altLang="en-US" sz="2800"/>
          </a:p>
        </p:txBody>
      </p:sp>
      <p:sp>
        <p:nvSpPr>
          <p:cNvPr id="190" name=" 190"/>
          <p:cNvSpPr/>
          <p:nvPr/>
        </p:nvSpPr>
        <p:spPr>
          <a:xfrm>
            <a:off x="2100004" y="935355"/>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图片 3" descr="七大洲"/>
          <p:cNvPicPr>
            <a:picLocks noChangeAspect="1"/>
          </p:cNvPicPr>
          <p:nvPr/>
        </p:nvPicPr>
        <p:blipFill>
          <a:blip r:embed="rId2"/>
          <a:srcRect t="1877"/>
          <a:stretch>
            <a:fillRect/>
          </a:stretch>
        </p:blipFill>
        <p:spPr>
          <a:xfrm>
            <a:off x="1653540" y="1475741"/>
            <a:ext cx="8884920" cy="5325745"/>
          </a:xfrm>
          <a:prstGeom prst="rect">
            <a:avLst/>
          </a:prstGeom>
        </p:spPr>
      </p:pic>
      <p:sp>
        <p:nvSpPr>
          <p:cNvPr id="6" name="文本框 5"/>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17" name="文本框 16"/>
          <p:cNvSpPr txBox="1"/>
          <p:nvPr/>
        </p:nvSpPr>
        <p:spPr>
          <a:xfrm>
            <a:off x="6584951" y="756920"/>
            <a:ext cx="2886075" cy="632460"/>
          </a:xfrm>
          <a:prstGeom prst="rect">
            <a:avLst/>
          </a:prstGeom>
          <a:solidFill>
            <a:schemeClr val="bg1"/>
          </a:solidFill>
          <a:ln>
            <a:solidFill>
              <a:schemeClr val="tx1">
                <a:lumMod val="95000"/>
                <a:lumOff val="5000"/>
              </a:schemeClr>
            </a:solidFill>
          </a:ln>
          <a:effectLst>
            <a:outerShdw blurRad="63500" sx="102000" sy="102000" algn="ctr" rotWithShape="0">
              <a:prstClr val="black">
                <a:alpha val="40000"/>
              </a:prstClr>
            </a:outerShdw>
          </a:effectLst>
        </p:spPr>
        <p:txBody>
          <a:bodyPr wrap="none" rtlCol="0" anchor="t">
            <a:spAutoFit/>
          </a:bodyPr>
          <a:lstStyle/>
          <a:p>
            <a:pPr>
              <a:lnSpc>
                <a:spcPct val="110000"/>
              </a:lnSpc>
            </a:pPr>
            <a:r>
              <a:rPr lang="en-US" altLang="zh-CN" sz="2800">
                <a:sym typeface="+mn-ea"/>
              </a:rPr>
              <a:t> </a:t>
            </a:r>
            <a:r>
              <a:rPr lang="zh-CN" altLang="en-US" sz="3200" b="1">
                <a:latin typeface="Calibri" panose="020F0502020204030204" charset="0"/>
                <a:sym typeface="+mn-ea"/>
              </a:rPr>
              <a:t>③ 其他分界线</a:t>
            </a:r>
            <a:r>
              <a:rPr lang="zh-CN" altLang="en-US" sz="2800">
                <a:sym typeface="+mn-ea"/>
              </a:rPr>
              <a:t> </a:t>
            </a:r>
          </a:p>
        </p:txBody>
      </p:sp>
      <p:sp>
        <p:nvSpPr>
          <p:cNvPr id="12" name="椭圆 11"/>
          <p:cNvSpPr/>
          <p:nvPr/>
        </p:nvSpPr>
        <p:spPr>
          <a:xfrm>
            <a:off x="6430010" y="1778001"/>
            <a:ext cx="886460" cy="88582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4" idx="0"/>
            <a:endCxn id="12" idx="4"/>
          </p:cNvCxnSpPr>
          <p:nvPr/>
        </p:nvCxnSpPr>
        <p:spPr>
          <a:xfrm flipV="1">
            <a:off x="6873240" y="2663826"/>
            <a:ext cx="0" cy="43751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070600" y="3101340"/>
            <a:ext cx="16052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白令海峡</a:t>
            </a:r>
          </a:p>
        </p:txBody>
      </p:sp>
      <p:sp>
        <p:nvSpPr>
          <p:cNvPr id="15" name="椭圆 14"/>
          <p:cNvSpPr/>
          <p:nvPr/>
        </p:nvSpPr>
        <p:spPr>
          <a:xfrm>
            <a:off x="2346325" y="2357756"/>
            <a:ext cx="711200" cy="74358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8" idx="0"/>
            <a:endCxn id="15" idx="4"/>
          </p:cNvCxnSpPr>
          <p:nvPr/>
        </p:nvCxnSpPr>
        <p:spPr>
          <a:xfrm flipH="1" flipV="1">
            <a:off x="2701926" y="3101341"/>
            <a:ext cx="109855" cy="43751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653540" y="3538855"/>
            <a:ext cx="23164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直布罗陀海峡</a:t>
            </a:r>
          </a:p>
        </p:txBody>
      </p:sp>
      <p:sp>
        <p:nvSpPr>
          <p:cNvPr id="19" name="椭圆 18"/>
          <p:cNvSpPr/>
          <p:nvPr/>
        </p:nvSpPr>
        <p:spPr>
          <a:xfrm>
            <a:off x="8961120" y="3449321"/>
            <a:ext cx="711200" cy="74358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21" idx="3"/>
            <a:endCxn id="19" idx="3"/>
          </p:cNvCxnSpPr>
          <p:nvPr/>
        </p:nvCxnSpPr>
        <p:spPr>
          <a:xfrm flipV="1">
            <a:off x="8834120" y="4084320"/>
            <a:ext cx="231140" cy="391160"/>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873240" y="4192905"/>
            <a:ext cx="19608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巴拿马运河</a:t>
            </a:r>
          </a:p>
        </p:txBody>
      </p:sp>
      <p:sp>
        <p:nvSpPr>
          <p:cNvPr id="22" name="椭圆 21"/>
          <p:cNvSpPr/>
          <p:nvPr/>
        </p:nvSpPr>
        <p:spPr>
          <a:xfrm>
            <a:off x="8382000" y="5753736"/>
            <a:ext cx="910590" cy="88582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24" idx="3"/>
            <a:endCxn id="22" idx="2"/>
          </p:cNvCxnSpPr>
          <p:nvPr/>
        </p:nvCxnSpPr>
        <p:spPr>
          <a:xfrm>
            <a:off x="7853680" y="6036311"/>
            <a:ext cx="528320" cy="16065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892800" y="5753735"/>
            <a:ext cx="19608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德雷克海峡</a:t>
            </a:r>
          </a:p>
        </p:txBody>
      </p:sp>
      <p:sp>
        <p:nvSpPr>
          <p:cNvPr id="25" name="椭圆 24"/>
          <p:cNvSpPr/>
          <p:nvPr/>
        </p:nvSpPr>
        <p:spPr>
          <a:xfrm>
            <a:off x="2811780" y="1475740"/>
            <a:ext cx="683260" cy="629920"/>
          </a:xfrm>
          <a:prstGeom prst="ellipse">
            <a:avLst/>
          </a:prstGeom>
          <a:noFill/>
          <a:ln w="50800">
            <a:solidFill>
              <a:srgbClr val="0D2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980000">
            <a:off x="5212715" y="3947795"/>
            <a:ext cx="683260" cy="843280"/>
          </a:xfrm>
          <a:prstGeom prst="ellipse">
            <a:avLst/>
          </a:prstGeom>
          <a:noFill/>
          <a:ln w="50800">
            <a:solidFill>
              <a:srgbClr val="0D2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205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bldLvl="0" animBg="1"/>
      <p:bldP spid="15" grpId="0" animBg="1"/>
      <p:bldP spid="18" grpId="0" bldLvl="0" animBg="1"/>
      <p:bldP spid="19" grpId="0" animBg="1"/>
      <p:bldP spid="21" grpId="0" bldLvl="0" animBg="1"/>
      <p:bldP spid="22" grpId="0" animBg="1"/>
      <p:bldP spid="24" grpId="0" bldLvl="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e80c2a7ac5f925e42e73b30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09601"/>
            <a:ext cx="88392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3" name="Picture 3" descr="194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576"/>
            <a:ext cx="4572000"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blue_velvet_077">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8400" y="6248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051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blinds(horizontal)">
                                      <p:cBhvr>
                                        <p:cTn id="7" dur="500"/>
                                        <p:tgtEl>
                                          <p:spTgt spid="199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世界地图"/>
          <p:cNvPicPr>
            <a:picLocks noChangeAspect="1"/>
          </p:cNvPicPr>
          <p:nvPr/>
        </p:nvPicPr>
        <p:blipFill>
          <a:blip r:embed="rId2"/>
          <a:srcRect t="940" r="617" b="940"/>
          <a:stretch>
            <a:fillRect/>
          </a:stretch>
        </p:blipFill>
        <p:spPr>
          <a:xfrm>
            <a:off x="1517016" y="1476011"/>
            <a:ext cx="9158605" cy="5328920"/>
          </a:xfrm>
          <a:prstGeom prst="rect">
            <a:avLst/>
          </a:prstGeom>
        </p:spPr>
      </p:pic>
      <p:sp>
        <p:nvSpPr>
          <p:cNvPr id="6" name="文本框 5"/>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a:t>
            </a:r>
            <a:r>
              <a:rPr lang="zh-CN" altLang="en-US" sz="3600" b="1">
                <a:solidFill>
                  <a:srgbClr val="FF3E39"/>
                </a:solidFill>
                <a:effectLst>
                  <a:outerShdw blurRad="38100" dist="38100" dir="2700000" algn="tl">
                    <a:srgbClr val="000000">
                      <a:alpha val="43137"/>
                    </a:srgbClr>
                  </a:outerShdw>
                </a:effectLst>
                <a:latin typeface="+mn-ea"/>
                <a:sym typeface="+mn-ea"/>
              </a:rPr>
              <a:t>大洲</a:t>
            </a:r>
            <a:r>
              <a:rPr lang="zh-CN" altLang="en-US" sz="2800" b="1">
                <a:solidFill>
                  <a:schemeClr val="bg1"/>
                </a:solidFill>
                <a:effectLst>
                  <a:outerShdw blurRad="38100" dist="38100" dir="2700000" algn="tl">
                    <a:srgbClr val="000000">
                      <a:alpha val="43137"/>
                    </a:srgbClr>
                  </a:outerShdw>
                </a:effectLst>
                <a:latin typeface="+mn-ea"/>
              </a:rPr>
              <a:t>）</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781176" y="756285"/>
            <a:ext cx="368998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zh-CN" altLang="en-US" sz="3200">
                <a:effectLst>
                  <a:outerShdw blurRad="38100" dist="38100" dir="2700000" algn="tl">
                    <a:srgbClr val="000000">
                      <a:alpha val="43137"/>
                    </a:srgbClr>
                  </a:outerShdw>
                </a:effectLst>
              </a:rPr>
              <a:t>地跨两洲的国家</a:t>
            </a:r>
            <a:endParaRPr lang="zh-CN" altLang="en-US" sz="2800"/>
          </a:p>
        </p:txBody>
      </p:sp>
      <p:sp>
        <p:nvSpPr>
          <p:cNvPr id="190" name=" 190"/>
          <p:cNvSpPr/>
          <p:nvPr/>
        </p:nvSpPr>
        <p:spPr>
          <a:xfrm>
            <a:off x="2028004" y="935355"/>
            <a:ext cx="246380" cy="274320"/>
          </a:xfrm>
          <a:prstGeom prst="diamond">
            <a:avLst/>
          </a:prstGeom>
          <a:gradFill>
            <a:gsLst>
              <a:gs pos="100000">
                <a:srgbClr val="FF0000"/>
              </a:gs>
              <a:gs pos="100000">
                <a:srgbClr val="832B2B"/>
              </a:gs>
            </a:gsLst>
            <a:lin ang="5400000" scaled="0"/>
          </a:gradFill>
          <a:ln>
            <a:noFill/>
          </a:ln>
          <a:effectLst>
            <a:outerShdw blurRad="635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椭圆 11"/>
          <p:cNvSpPr/>
          <p:nvPr/>
        </p:nvSpPr>
        <p:spPr>
          <a:xfrm rot="300000">
            <a:off x="3793491" y="2033270"/>
            <a:ext cx="2550795" cy="44704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066416" y="2592019"/>
            <a:ext cx="730885" cy="42672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15286" y="2988022"/>
            <a:ext cx="516255" cy="51689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9047481" y="3505201"/>
            <a:ext cx="659765" cy="63817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840000">
            <a:off x="3720016" y="2376019"/>
            <a:ext cx="1059180" cy="55943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4" idx="1"/>
            <a:endCxn id="12" idx="0"/>
          </p:cNvCxnSpPr>
          <p:nvPr/>
        </p:nvCxnSpPr>
        <p:spPr>
          <a:xfrm flipH="1">
            <a:off x="5088369" y="1671901"/>
            <a:ext cx="749186" cy="36222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837555" y="1388746"/>
            <a:ext cx="1425390" cy="566309"/>
          </a:xfrm>
          <a:prstGeom prst="rect">
            <a:avLst/>
          </a:prstGeom>
          <a:solidFill>
            <a:schemeClr val="accent2">
              <a:lumMod val="20000"/>
              <a:lumOff val="80000"/>
              <a:alpha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en-US" altLang="zh-CN" sz="2800"/>
              <a:t> </a:t>
            </a:r>
            <a:r>
              <a:rPr lang="zh-CN" altLang="en-US" sz="2800"/>
              <a:t>俄罗斯 </a:t>
            </a:r>
          </a:p>
        </p:txBody>
      </p:sp>
      <p:cxnSp>
        <p:nvCxnSpPr>
          <p:cNvPr id="13" name="直接箭头连接符 12"/>
          <p:cNvCxnSpPr>
            <a:stCxn id="15" idx="1"/>
            <a:endCxn id="9" idx="6"/>
          </p:cNvCxnSpPr>
          <p:nvPr/>
        </p:nvCxnSpPr>
        <p:spPr>
          <a:xfrm flipH="1" flipV="1">
            <a:off x="4763136" y="2784476"/>
            <a:ext cx="799465" cy="28257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562600" y="2784475"/>
            <a:ext cx="1960880" cy="565150"/>
          </a:xfrm>
          <a:prstGeom prst="rect">
            <a:avLst/>
          </a:prstGeom>
          <a:solidFill>
            <a:schemeClr val="accent2">
              <a:lumMod val="20000"/>
              <a:lumOff val="80000"/>
              <a:alpha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哈萨克斯坦</a:t>
            </a:r>
          </a:p>
        </p:txBody>
      </p:sp>
      <p:cxnSp>
        <p:nvCxnSpPr>
          <p:cNvPr id="17" name="直接箭头连接符 16"/>
          <p:cNvCxnSpPr>
            <a:stCxn id="18" idx="1"/>
            <a:endCxn id="4" idx="5"/>
          </p:cNvCxnSpPr>
          <p:nvPr/>
        </p:nvCxnSpPr>
        <p:spPr>
          <a:xfrm flipH="1" flipV="1">
            <a:off x="3689986" y="2956561"/>
            <a:ext cx="531495" cy="83121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21480" y="3505200"/>
            <a:ext cx="1249680" cy="565150"/>
          </a:xfrm>
          <a:prstGeom prst="rect">
            <a:avLst/>
          </a:prstGeom>
          <a:solidFill>
            <a:schemeClr val="accent2">
              <a:lumMod val="20000"/>
              <a:lumOff val="80000"/>
              <a:alpha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土耳其</a:t>
            </a:r>
          </a:p>
        </p:txBody>
      </p:sp>
      <p:cxnSp>
        <p:nvCxnSpPr>
          <p:cNvPr id="19" name="直接箭头连接符 18"/>
          <p:cNvCxnSpPr>
            <a:stCxn id="20" idx="0"/>
            <a:endCxn id="7" idx="4"/>
          </p:cNvCxnSpPr>
          <p:nvPr/>
        </p:nvCxnSpPr>
        <p:spPr>
          <a:xfrm flipH="1" flipV="1">
            <a:off x="3173413" y="3504912"/>
            <a:ext cx="374726" cy="928658"/>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14980" y="4433571"/>
            <a:ext cx="1066318" cy="566309"/>
          </a:xfrm>
          <a:prstGeom prst="rect">
            <a:avLst/>
          </a:prstGeom>
          <a:solidFill>
            <a:schemeClr val="accent2">
              <a:lumMod val="40000"/>
              <a:lumOff val="60000"/>
              <a:alpha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en-US" altLang="zh-CN" sz="2800"/>
              <a:t> </a:t>
            </a:r>
            <a:r>
              <a:rPr lang="zh-CN" altLang="en-US" sz="2800"/>
              <a:t>埃及 </a:t>
            </a:r>
          </a:p>
        </p:txBody>
      </p:sp>
    </p:spTree>
    <p:extLst>
      <p:ext uri="{BB962C8B-B14F-4D97-AF65-F5344CB8AC3E}">
        <p14:creationId xmlns:p14="http://schemas.microsoft.com/office/powerpoint/2010/main" val="100127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7" grpId="0" animBg="1"/>
      <p:bldP spid="8" grpId="0" animBg="1"/>
      <p:bldP spid="9" grpId="0" animBg="1"/>
      <p:bldP spid="14" grpId="0" bldLvl="0" animBg="1"/>
      <p:bldP spid="15" grpId="0" bldLvl="0" animBg="1"/>
      <p:bldP spid="18" grpId="0" bldLvl="0" animBg="1"/>
      <p:bldP spid="2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148" y="1174939"/>
            <a:ext cx="9619310" cy="5280290"/>
          </a:xfrm>
        </p:spPr>
      </p:pic>
      <p:sp>
        <p:nvSpPr>
          <p:cNvPr id="5" name="矩形 4"/>
          <p:cNvSpPr/>
          <p:nvPr/>
        </p:nvSpPr>
        <p:spPr>
          <a:xfrm>
            <a:off x="1499264" y="237414"/>
            <a:ext cx="4873450" cy="523220"/>
          </a:xfrm>
          <a:prstGeom prst="rect">
            <a:avLst/>
          </a:prstGeom>
        </p:spPr>
        <p:txBody>
          <a:bodyPr wrap="none">
            <a:spAutoFit/>
          </a:bodyPr>
          <a:lstStyle/>
          <a:p>
            <a:r>
              <a:rPr lang="zh-CN" altLang="en-US" sz="2800" b="1" dirty="0" smtClean="0">
                <a:solidFill>
                  <a:srgbClr val="C00000"/>
                </a:solidFill>
                <a:latin typeface="黑体" panose="02010609060101010101" pitchFamily="49" charset="-122"/>
                <a:ea typeface="黑体" panose="02010609060101010101" pitchFamily="49" charset="-122"/>
              </a:rPr>
              <a:t>如何建立世界区域的空间概念</a:t>
            </a:r>
            <a:endParaRPr lang="zh-CN" altLang="en-US" sz="2800" dirty="0"/>
          </a:p>
        </p:txBody>
      </p:sp>
    </p:spTree>
    <p:extLst>
      <p:ext uri="{BB962C8B-B14F-4D97-AF65-F5344CB8AC3E}">
        <p14:creationId xmlns:p14="http://schemas.microsoft.com/office/powerpoint/2010/main" val="79332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欧洲西部地形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1412875"/>
            <a:ext cx="6480175"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AutoShape 4"/>
          <p:cNvSpPr>
            <a:spLocks noChangeArrowheads="1"/>
          </p:cNvSpPr>
          <p:nvPr/>
        </p:nvSpPr>
        <p:spPr bwMode="auto">
          <a:xfrm>
            <a:off x="1703389" y="3068638"/>
            <a:ext cx="1152525" cy="1008062"/>
          </a:xfrm>
          <a:prstGeom prst="wedgeRectCallout">
            <a:avLst>
              <a:gd name="adj1" fmla="val 98486"/>
              <a:gd name="adj2" fmla="val 20394"/>
            </a:avLst>
          </a:prstGeom>
          <a:solidFill>
            <a:srgbClr val="FFCCFF"/>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黑体" panose="02010609060101010101" pitchFamily="49" charset="-122"/>
                <a:ea typeface="黑体" panose="02010609060101010101" pitchFamily="49" charset="-122"/>
              </a:rPr>
              <a:t>洋</a:t>
            </a:r>
            <a:r>
              <a:rPr lang="zh-CN" altLang="en-US" sz="2000" b="1">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海洋的中心部分。</a:t>
            </a:r>
          </a:p>
        </p:txBody>
      </p:sp>
      <p:sp>
        <p:nvSpPr>
          <p:cNvPr id="33797" name="Text Box 5"/>
          <p:cNvSpPr txBox="1">
            <a:spLocks noChangeArrowheads="1"/>
          </p:cNvSpPr>
          <p:nvPr/>
        </p:nvSpPr>
        <p:spPr bwMode="auto">
          <a:xfrm>
            <a:off x="1919289" y="836614"/>
            <a:ext cx="72723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solidFill>
                  <a:srgbClr val="000066"/>
                </a:solidFill>
                <a:latin typeface="隶书" panose="02010509060101010101" pitchFamily="49" charset="-122"/>
                <a:ea typeface="隶书" panose="02010509060101010101" pitchFamily="49" charset="-122"/>
              </a:rPr>
              <a:t>1.</a:t>
            </a:r>
            <a:r>
              <a:rPr lang="zh-CN" altLang="en-US" sz="3200" dirty="0">
                <a:solidFill>
                  <a:srgbClr val="000066"/>
                </a:solidFill>
                <a:latin typeface="隶书" panose="02010509060101010101" pitchFamily="49" charset="-122"/>
                <a:ea typeface="隶书" panose="02010509060101010101" pitchFamily="49" charset="-122"/>
              </a:rPr>
              <a:t>洋、海、海峡、海湾的概念</a:t>
            </a:r>
          </a:p>
        </p:txBody>
      </p:sp>
      <p:sp>
        <p:nvSpPr>
          <p:cNvPr id="152582" name="AutoShape 6"/>
          <p:cNvSpPr>
            <a:spLocks noChangeArrowheads="1"/>
          </p:cNvSpPr>
          <p:nvPr/>
        </p:nvSpPr>
        <p:spPr bwMode="auto">
          <a:xfrm>
            <a:off x="8616951" y="1989138"/>
            <a:ext cx="1908175" cy="1943100"/>
          </a:xfrm>
          <a:prstGeom prst="wedgeRectCallout">
            <a:avLst>
              <a:gd name="adj1" fmla="val -101250"/>
              <a:gd name="adj2" fmla="val 11764"/>
            </a:avLst>
          </a:prstGeom>
          <a:solidFill>
            <a:srgbClr val="FFCCFF"/>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黑体" panose="02010609060101010101" pitchFamily="49" charset="-122"/>
                <a:ea typeface="黑体" panose="02010609060101010101" pitchFamily="49" charset="-122"/>
              </a:rPr>
              <a:t>内海</a:t>
            </a:r>
            <a:r>
              <a:rPr lang="zh-CN" altLang="en-US" b="1">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深入大陆内部，只有狭窄水道与海洋相同的海。</a:t>
            </a:r>
          </a:p>
        </p:txBody>
      </p:sp>
      <p:sp>
        <p:nvSpPr>
          <p:cNvPr id="152583" name="AutoShape 7"/>
          <p:cNvSpPr>
            <a:spLocks noChangeArrowheads="1"/>
          </p:cNvSpPr>
          <p:nvPr/>
        </p:nvSpPr>
        <p:spPr bwMode="auto">
          <a:xfrm>
            <a:off x="1774826" y="1844676"/>
            <a:ext cx="1152525" cy="936625"/>
          </a:xfrm>
          <a:prstGeom prst="wedgeRectCallout">
            <a:avLst>
              <a:gd name="adj1" fmla="val 287741"/>
              <a:gd name="adj2" fmla="val 143898"/>
            </a:avLst>
          </a:prstGeom>
          <a:solidFill>
            <a:srgbClr val="FFCCFF"/>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黑体" panose="02010609060101010101" pitchFamily="49" charset="-122"/>
                <a:ea typeface="黑体" panose="02010609060101010101" pitchFamily="49" charset="-122"/>
              </a:rPr>
              <a:t>海</a:t>
            </a:r>
            <a:r>
              <a:rPr lang="zh-CN" altLang="en-US" sz="2000" b="1">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大洋边缘部分。</a:t>
            </a:r>
          </a:p>
        </p:txBody>
      </p:sp>
      <p:sp>
        <p:nvSpPr>
          <p:cNvPr id="152584" name="AutoShape 8"/>
          <p:cNvSpPr>
            <a:spLocks noChangeArrowheads="1"/>
          </p:cNvSpPr>
          <p:nvPr/>
        </p:nvSpPr>
        <p:spPr bwMode="auto">
          <a:xfrm>
            <a:off x="8904288" y="4868864"/>
            <a:ext cx="1763712" cy="1150937"/>
          </a:xfrm>
          <a:prstGeom prst="wedgeRectCallout">
            <a:avLst>
              <a:gd name="adj1" fmla="val -166472"/>
              <a:gd name="adj2" fmla="val 53449"/>
            </a:avLst>
          </a:prstGeom>
          <a:solidFill>
            <a:srgbClr val="FFCCFF"/>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黑体" panose="02010609060101010101" pitchFamily="49" charset="-122"/>
                <a:ea typeface="黑体" panose="02010609060101010101" pitchFamily="49" charset="-122"/>
              </a:rPr>
              <a:t>陆间海</a:t>
            </a:r>
            <a:r>
              <a:rPr lang="zh-CN" altLang="en-US" b="1">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介于大陆之间的海。</a:t>
            </a:r>
          </a:p>
        </p:txBody>
      </p:sp>
      <p:sp>
        <p:nvSpPr>
          <p:cNvPr id="152585" name="AutoShape 9"/>
          <p:cNvSpPr>
            <a:spLocks noChangeArrowheads="1"/>
          </p:cNvSpPr>
          <p:nvPr/>
        </p:nvSpPr>
        <p:spPr bwMode="auto">
          <a:xfrm>
            <a:off x="1703389" y="5589588"/>
            <a:ext cx="1512887" cy="1079500"/>
          </a:xfrm>
          <a:prstGeom prst="wedgeRectCallout">
            <a:avLst>
              <a:gd name="adj1" fmla="val 136148"/>
              <a:gd name="adj2" fmla="val 36616"/>
            </a:avLst>
          </a:prstGeom>
          <a:solidFill>
            <a:srgbClr val="FFCCFF"/>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黑体" panose="02010609060101010101" pitchFamily="49" charset="-122"/>
                <a:ea typeface="黑体" panose="02010609060101010101" pitchFamily="49" charset="-122"/>
              </a:rPr>
              <a:t>海峡</a:t>
            </a:r>
            <a:r>
              <a:rPr lang="zh-CN" altLang="en-US" sz="2000" b="1">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两个海区之间狭窄的水道。</a:t>
            </a:r>
          </a:p>
        </p:txBody>
      </p:sp>
      <p:sp>
        <p:nvSpPr>
          <p:cNvPr id="152586" name="AutoShape 10"/>
          <p:cNvSpPr>
            <a:spLocks noChangeArrowheads="1"/>
          </p:cNvSpPr>
          <p:nvPr/>
        </p:nvSpPr>
        <p:spPr bwMode="auto">
          <a:xfrm>
            <a:off x="1703388" y="4221163"/>
            <a:ext cx="1223962" cy="1079500"/>
          </a:xfrm>
          <a:prstGeom prst="wedgeRectCallout">
            <a:avLst>
              <a:gd name="adj1" fmla="val 221856"/>
              <a:gd name="adj2" fmla="val 45736"/>
            </a:avLst>
          </a:prstGeom>
          <a:solidFill>
            <a:srgbClr val="FFCCFF"/>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黑体" panose="02010609060101010101" pitchFamily="49" charset="-122"/>
                <a:ea typeface="黑体" panose="02010609060101010101" pitchFamily="49" charset="-122"/>
              </a:rPr>
              <a:t>海湾</a:t>
            </a:r>
            <a:r>
              <a:rPr lang="zh-CN" altLang="en-US" sz="2000" b="1">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向陆地凹进的海域。</a:t>
            </a:r>
          </a:p>
        </p:txBody>
      </p:sp>
      <p:sp>
        <p:nvSpPr>
          <p:cNvPr id="11" name="文本框 10"/>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三、世界的海洋</a:t>
            </a:r>
            <a:r>
              <a:rPr lang="zh-CN" altLang="en-US"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dirty="0">
                <a:solidFill>
                  <a:schemeClr val="bg1"/>
                </a:solidFill>
                <a:latin typeface="微软雅黑" panose="020B0503020204020204" charset="-122"/>
                <a:ea typeface="微软雅黑" panose="020B0503020204020204" charset="-122"/>
              </a:rPr>
              <a:t> </a:t>
            </a:r>
          </a:p>
        </p:txBody>
      </p:sp>
    </p:spTree>
    <p:extLst>
      <p:ext uri="{BB962C8B-B14F-4D97-AF65-F5344CB8AC3E}">
        <p14:creationId xmlns:p14="http://schemas.microsoft.com/office/powerpoint/2010/main" val="2147383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wipe(left)">
                                      <p:cBhvr>
                                        <p:cTn id="7" dur="500"/>
                                        <p:tgtEl>
                                          <p:spTgt spid="152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2583"/>
                                        </p:tgtEl>
                                        <p:attrNameLst>
                                          <p:attrName>style.visibility</p:attrName>
                                        </p:attrNameLst>
                                      </p:cBhvr>
                                      <p:to>
                                        <p:strVal val="visible"/>
                                      </p:to>
                                    </p:set>
                                    <p:animEffect transition="in" filter="wipe(left)">
                                      <p:cBhvr>
                                        <p:cTn id="12" dur="500"/>
                                        <p:tgtEl>
                                          <p:spTgt spid="1525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585"/>
                                        </p:tgtEl>
                                        <p:attrNameLst>
                                          <p:attrName>style.visibility</p:attrName>
                                        </p:attrNameLst>
                                      </p:cBhvr>
                                      <p:to>
                                        <p:strVal val="visible"/>
                                      </p:to>
                                    </p:set>
                                    <p:animEffect transition="in" filter="wipe(left)">
                                      <p:cBhvr>
                                        <p:cTn id="17" dur="500"/>
                                        <p:tgtEl>
                                          <p:spTgt spid="1525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2586"/>
                                        </p:tgtEl>
                                        <p:attrNameLst>
                                          <p:attrName>style.visibility</p:attrName>
                                        </p:attrNameLst>
                                      </p:cBhvr>
                                      <p:to>
                                        <p:strVal val="visible"/>
                                      </p:to>
                                    </p:set>
                                    <p:animEffect transition="in" filter="wipe(left)">
                                      <p:cBhvr>
                                        <p:cTn id="22" dur="500"/>
                                        <p:tgtEl>
                                          <p:spTgt spid="1525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52582"/>
                                        </p:tgtEl>
                                        <p:attrNameLst>
                                          <p:attrName>style.visibility</p:attrName>
                                        </p:attrNameLst>
                                      </p:cBhvr>
                                      <p:to>
                                        <p:strVal val="visible"/>
                                      </p:to>
                                    </p:set>
                                    <p:animEffect transition="in" filter="wipe(right)">
                                      <p:cBhvr>
                                        <p:cTn id="27" dur="500"/>
                                        <p:tgtEl>
                                          <p:spTgt spid="1525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52584"/>
                                        </p:tgtEl>
                                        <p:attrNameLst>
                                          <p:attrName>style.visibility</p:attrName>
                                        </p:attrNameLst>
                                      </p:cBhvr>
                                      <p:to>
                                        <p:strVal val="visible"/>
                                      </p:to>
                                    </p:set>
                                    <p:animEffect transition="in" filter="wipe(right)">
                                      <p:cBhvr>
                                        <p:cTn id="32" dur="500"/>
                                        <p:tgtEl>
                                          <p:spTgt spid="152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nimBg="1"/>
      <p:bldP spid="152582" grpId="0" animBg="1"/>
      <p:bldP spid="152583" grpId="0" animBg="1"/>
      <p:bldP spid="152584" grpId="0" animBg="1"/>
      <p:bldP spid="152585" grpId="0" animBg="1"/>
      <p:bldP spid="1525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3"/>
          <p:cNvPicPr>
            <a:picLocks noChangeAspect="1"/>
          </p:cNvPicPr>
          <p:nvPr/>
        </p:nvPicPr>
        <p:blipFill>
          <a:blip r:embed="rId2"/>
          <a:stretch>
            <a:fillRect/>
          </a:stretch>
        </p:blipFill>
        <p:spPr>
          <a:xfrm>
            <a:off x="4587876" y="1841500"/>
            <a:ext cx="5906135" cy="4696460"/>
          </a:xfrm>
          <a:prstGeom prst="rect">
            <a:avLst/>
          </a:prstGeom>
        </p:spPr>
      </p:pic>
      <p:sp>
        <p:nvSpPr>
          <p:cNvPr id="3" name="右箭头 2"/>
          <p:cNvSpPr/>
          <p:nvPr/>
        </p:nvSpPr>
        <p:spPr>
          <a:xfrm>
            <a:off x="5782310" y="1029336"/>
            <a:ext cx="1995170" cy="37274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三、世界的海洋</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6" y="900007"/>
            <a:ext cx="391985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2</a:t>
            </a:r>
            <a:r>
              <a:rPr lang="zh-CN" altLang="en-US" sz="3200"/>
              <a:t>、四大洋及其特点 </a:t>
            </a:r>
            <a:r>
              <a:rPr lang="zh-CN" altLang="en-US" sz="2800"/>
              <a:t> </a:t>
            </a:r>
          </a:p>
        </p:txBody>
      </p:sp>
      <p:sp>
        <p:nvSpPr>
          <p:cNvPr id="6" name="文本框 5"/>
          <p:cNvSpPr txBox="1"/>
          <p:nvPr/>
        </p:nvSpPr>
        <p:spPr>
          <a:xfrm>
            <a:off x="7777480" y="262891"/>
            <a:ext cx="2546350" cy="1269365"/>
          </a:xfrm>
          <a:prstGeom prst="rect">
            <a:avLst/>
          </a:prstGeom>
          <a:solidFill>
            <a:schemeClr val="bg1"/>
          </a:solidFill>
          <a:ln>
            <a:solidFill>
              <a:schemeClr val="tx1">
                <a:lumMod val="85000"/>
                <a:lumOff val="15000"/>
              </a:schemeClr>
            </a:solidFill>
          </a:ln>
          <a:effectLst>
            <a:outerShdw blurRad="63500" sx="102000" sy="102000" algn="ctr" rotWithShape="0">
              <a:prstClr val="black">
                <a:alpha val="40000"/>
              </a:prstClr>
            </a:outerShdw>
          </a:effectLst>
        </p:spPr>
        <p:txBody>
          <a:bodyPr wrap="square" rtlCol="0" anchor="t">
            <a:spAutoFit/>
          </a:bodyPr>
          <a:lstStyle/>
          <a:p>
            <a:pPr>
              <a:lnSpc>
                <a:spcPct val="130000"/>
              </a:lnSpc>
            </a:pPr>
            <a:r>
              <a:rPr lang="en-US" altLang="zh-CN" sz="2800">
                <a:sym typeface="+mn-ea"/>
              </a:rPr>
              <a:t> </a:t>
            </a:r>
            <a:r>
              <a:rPr lang="en-US" altLang="zh-CN" sz="2800">
                <a:solidFill>
                  <a:srgbClr val="FF0000"/>
                </a:solidFill>
                <a:sym typeface="+mn-ea"/>
              </a:rPr>
              <a:t> </a:t>
            </a:r>
            <a:r>
              <a:rPr lang="zh-CN" altLang="en-US" sz="5400" b="1">
                <a:solidFill>
                  <a:srgbClr val="FF0000"/>
                </a:solidFill>
                <a:sym typeface="+mn-ea"/>
              </a:rPr>
              <a:t>太平洋</a:t>
            </a:r>
          </a:p>
          <a:p>
            <a:pPr>
              <a:lnSpc>
                <a:spcPct val="20000"/>
              </a:lnSpc>
            </a:pPr>
            <a:r>
              <a:rPr lang="zh-CN" altLang="en-US" sz="3200" b="1">
                <a:solidFill>
                  <a:schemeClr val="bg1"/>
                </a:solidFill>
                <a:sym typeface="+mn-ea"/>
              </a:rPr>
              <a:t> </a:t>
            </a:r>
            <a:r>
              <a:rPr lang="zh-CN" altLang="en-US" sz="2800">
                <a:sym typeface="+mn-ea"/>
              </a:rPr>
              <a:t> </a:t>
            </a:r>
          </a:p>
        </p:txBody>
      </p:sp>
      <p:sp>
        <p:nvSpPr>
          <p:cNvPr id="7" name="文本框 6"/>
          <p:cNvSpPr txBox="1"/>
          <p:nvPr/>
        </p:nvSpPr>
        <p:spPr>
          <a:xfrm>
            <a:off x="1776003" y="2077085"/>
            <a:ext cx="3592195" cy="4225290"/>
          </a:xfrm>
          <a:prstGeom prst="rect">
            <a:avLst/>
          </a:prstGeom>
          <a:solidFill>
            <a:schemeClr val="accent2">
              <a:lumMod val="40000"/>
              <a:lumOff val="60000"/>
            </a:schemeClr>
          </a:solidFill>
          <a:ln>
            <a:solidFill>
              <a:schemeClr val="accent1"/>
            </a:solidFill>
          </a:ln>
        </p:spPr>
        <p:txBody>
          <a:bodyPr wrap="square" rtlCol="0">
            <a:spAutoFit/>
          </a:bodyPr>
          <a:lstStyle/>
          <a:p>
            <a:pPr>
              <a:lnSpc>
                <a:spcPct val="120000"/>
              </a:lnSpc>
            </a:pPr>
            <a:r>
              <a:rPr lang="zh-CN" altLang="en-US" sz="3200" b="1"/>
              <a:t>特点：</a:t>
            </a:r>
            <a:endParaRPr lang="zh-CN" altLang="en-US" sz="3200" u="sng">
              <a:solidFill>
                <a:srgbClr val="FF0000"/>
              </a:solidFill>
            </a:endParaRPr>
          </a:p>
          <a:p>
            <a:pPr>
              <a:lnSpc>
                <a:spcPct val="120000"/>
              </a:lnSpc>
            </a:pPr>
            <a:r>
              <a:rPr lang="zh-CN" altLang="en-US" sz="3200" u="sng">
                <a:solidFill>
                  <a:srgbClr val="FF0000"/>
                </a:solidFill>
              </a:rPr>
              <a:t>面积最大</a:t>
            </a:r>
            <a:r>
              <a:rPr lang="zh-CN" altLang="en-US" sz="3200"/>
              <a:t>，</a:t>
            </a:r>
          </a:p>
          <a:p>
            <a:pPr>
              <a:lnSpc>
                <a:spcPct val="120000"/>
              </a:lnSpc>
            </a:pPr>
            <a:r>
              <a:rPr lang="zh-CN" altLang="en-US" sz="3200" u="sng">
                <a:solidFill>
                  <a:srgbClr val="FF0000"/>
                </a:solidFill>
              </a:rPr>
              <a:t>平均深度最深</a:t>
            </a:r>
            <a:r>
              <a:rPr lang="zh-CN" altLang="en-US" sz="3200"/>
              <a:t>，</a:t>
            </a:r>
          </a:p>
          <a:p>
            <a:pPr>
              <a:lnSpc>
                <a:spcPct val="120000"/>
              </a:lnSpc>
            </a:pPr>
            <a:r>
              <a:rPr lang="zh-CN" altLang="en-US" sz="3200" u="sng">
                <a:solidFill>
                  <a:srgbClr val="FF0000"/>
                </a:solidFill>
              </a:rPr>
              <a:t>岛屿最多，多岛弧</a:t>
            </a:r>
            <a:r>
              <a:rPr lang="zh-CN" altLang="en-US" sz="3200">
                <a:solidFill>
                  <a:srgbClr val="FF0000"/>
                </a:solidFill>
              </a:rPr>
              <a:t>，</a:t>
            </a:r>
            <a:endParaRPr lang="zh-CN" altLang="en-US" sz="3200"/>
          </a:p>
          <a:p>
            <a:pPr>
              <a:lnSpc>
                <a:spcPct val="120000"/>
              </a:lnSpc>
            </a:pPr>
            <a:r>
              <a:rPr lang="zh-CN" altLang="en-US" sz="3200"/>
              <a:t>位于亚洲、北美洲、南美洲、大洋洲、南极洲之间</a:t>
            </a:r>
          </a:p>
        </p:txBody>
      </p:sp>
    </p:spTree>
    <p:extLst>
      <p:ext uri="{BB962C8B-B14F-4D97-AF65-F5344CB8AC3E}">
        <p14:creationId xmlns:p14="http://schemas.microsoft.com/office/powerpoint/2010/main" val="5067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 (6)"/>
          <p:cNvPicPr>
            <a:picLocks noChangeAspect="1"/>
          </p:cNvPicPr>
          <p:nvPr/>
        </p:nvPicPr>
        <p:blipFill>
          <a:blip r:embed="rId2"/>
          <a:srcRect l="673"/>
          <a:stretch>
            <a:fillRect/>
          </a:stretch>
        </p:blipFill>
        <p:spPr>
          <a:xfrm>
            <a:off x="6108066" y="1557656"/>
            <a:ext cx="4215765" cy="5231765"/>
          </a:xfrm>
          <a:prstGeom prst="rect">
            <a:avLst/>
          </a:prstGeom>
          <a:ln>
            <a:solidFill>
              <a:schemeClr val="accent1"/>
            </a:solidFill>
          </a:ln>
        </p:spPr>
      </p:pic>
      <p:sp>
        <p:nvSpPr>
          <p:cNvPr id="3" name="右箭头 2"/>
          <p:cNvSpPr/>
          <p:nvPr/>
        </p:nvSpPr>
        <p:spPr>
          <a:xfrm>
            <a:off x="5782310" y="973456"/>
            <a:ext cx="1995170" cy="37274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三、世界的海洋</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6" y="843280"/>
            <a:ext cx="391985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2</a:t>
            </a:r>
            <a:r>
              <a:rPr lang="zh-CN" altLang="en-US" sz="3200"/>
              <a:t>、四大洋及其特点 </a:t>
            </a:r>
            <a:r>
              <a:rPr lang="zh-CN" altLang="en-US" sz="2800"/>
              <a:t> </a:t>
            </a:r>
          </a:p>
        </p:txBody>
      </p:sp>
      <p:sp>
        <p:nvSpPr>
          <p:cNvPr id="6" name="文本框 5"/>
          <p:cNvSpPr txBox="1"/>
          <p:nvPr/>
        </p:nvSpPr>
        <p:spPr>
          <a:xfrm>
            <a:off x="7777480" y="206376"/>
            <a:ext cx="2546350" cy="1269365"/>
          </a:xfrm>
          <a:prstGeom prst="rect">
            <a:avLst/>
          </a:prstGeom>
          <a:solidFill>
            <a:schemeClr val="bg1"/>
          </a:solidFill>
          <a:ln>
            <a:solidFill>
              <a:schemeClr val="tx1">
                <a:lumMod val="85000"/>
                <a:lumOff val="15000"/>
              </a:schemeClr>
            </a:solidFill>
          </a:ln>
          <a:effectLst>
            <a:outerShdw blurRad="63500" sx="102000" sy="102000" algn="ctr" rotWithShape="0">
              <a:prstClr val="black">
                <a:alpha val="40000"/>
              </a:prstClr>
            </a:outerShdw>
          </a:effectLst>
        </p:spPr>
        <p:txBody>
          <a:bodyPr wrap="square" rtlCol="0" anchor="t">
            <a:spAutoFit/>
          </a:bodyPr>
          <a:lstStyle/>
          <a:p>
            <a:pPr>
              <a:lnSpc>
                <a:spcPct val="130000"/>
              </a:lnSpc>
            </a:pPr>
            <a:r>
              <a:rPr lang="en-US" altLang="zh-CN" sz="2800">
                <a:sym typeface="+mn-ea"/>
              </a:rPr>
              <a:t> </a:t>
            </a:r>
            <a:r>
              <a:rPr lang="en-US" altLang="zh-CN" sz="2800">
                <a:solidFill>
                  <a:srgbClr val="FF0000"/>
                </a:solidFill>
                <a:sym typeface="+mn-ea"/>
              </a:rPr>
              <a:t> </a:t>
            </a:r>
            <a:r>
              <a:rPr lang="zh-CN" altLang="en-US" sz="5400" b="1">
                <a:solidFill>
                  <a:srgbClr val="FF0000"/>
                </a:solidFill>
                <a:sym typeface="+mn-ea"/>
              </a:rPr>
              <a:t>大西洋</a:t>
            </a:r>
          </a:p>
          <a:p>
            <a:pPr>
              <a:lnSpc>
                <a:spcPct val="20000"/>
              </a:lnSpc>
            </a:pPr>
            <a:r>
              <a:rPr lang="zh-CN" altLang="en-US" sz="3200" b="1">
                <a:solidFill>
                  <a:schemeClr val="bg1"/>
                </a:solidFill>
                <a:sym typeface="+mn-ea"/>
              </a:rPr>
              <a:t> </a:t>
            </a:r>
            <a:r>
              <a:rPr lang="zh-CN" altLang="en-US" sz="2800">
                <a:sym typeface="+mn-ea"/>
              </a:rPr>
              <a:t> </a:t>
            </a:r>
          </a:p>
        </p:txBody>
      </p:sp>
      <p:sp>
        <p:nvSpPr>
          <p:cNvPr id="7" name="文本框 6"/>
          <p:cNvSpPr txBox="1"/>
          <p:nvPr/>
        </p:nvSpPr>
        <p:spPr>
          <a:xfrm>
            <a:off x="2026286" y="1765300"/>
            <a:ext cx="3940175" cy="4815840"/>
          </a:xfrm>
          <a:prstGeom prst="rect">
            <a:avLst/>
          </a:prstGeom>
          <a:solidFill>
            <a:schemeClr val="accent2">
              <a:lumMod val="40000"/>
              <a:lumOff val="60000"/>
            </a:schemeClr>
          </a:solidFill>
          <a:ln>
            <a:solidFill>
              <a:schemeClr val="accent1"/>
            </a:solidFill>
          </a:ln>
        </p:spPr>
        <p:txBody>
          <a:bodyPr wrap="square" rtlCol="0">
            <a:spAutoFit/>
          </a:bodyPr>
          <a:lstStyle/>
          <a:p>
            <a:pPr>
              <a:lnSpc>
                <a:spcPct val="120000"/>
              </a:lnSpc>
            </a:pPr>
            <a:r>
              <a:rPr lang="zh-CN" altLang="en-US" sz="3200" b="1"/>
              <a:t>特点：</a:t>
            </a:r>
            <a:endParaRPr lang="zh-CN" altLang="en-US" sz="3200" u="sng">
              <a:solidFill>
                <a:srgbClr val="FF0000"/>
              </a:solidFill>
            </a:endParaRPr>
          </a:p>
          <a:p>
            <a:pPr>
              <a:lnSpc>
                <a:spcPct val="120000"/>
              </a:lnSpc>
            </a:pPr>
            <a:r>
              <a:rPr lang="zh-CN" altLang="en-US" sz="3200" u="sng">
                <a:solidFill>
                  <a:srgbClr val="FF0000"/>
                </a:solidFill>
              </a:rPr>
              <a:t>海岸曲折</a:t>
            </a:r>
            <a:r>
              <a:rPr lang="zh-CN" altLang="en-US" sz="3200"/>
              <a:t>，</a:t>
            </a:r>
          </a:p>
          <a:p>
            <a:pPr>
              <a:lnSpc>
                <a:spcPct val="120000"/>
              </a:lnSpc>
            </a:pPr>
            <a:r>
              <a:rPr lang="zh-CN" altLang="en-US" sz="3200" u="sng">
                <a:solidFill>
                  <a:srgbClr val="FF0000"/>
                </a:solidFill>
              </a:rPr>
              <a:t>多边缘海、海湾</a:t>
            </a:r>
            <a:r>
              <a:rPr lang="zh-CN" altLang="en-US" sz="3200"/>
              <a:t>，</a:t>
            </a:r>
          </a:p>
          <a:p>
            <a:pPr>
              <a:lnSpc>
                <a:spcPct val="120000"/>
              </a:lnSpc>
            </a:pPr>
            <a:r>
              <a:rPr lang="zh-CN" altLang="en-US" sz="3200" u="sng">
                <a:solidFill>
                  <a:srgbClr val="FF0000"/>
                </a:solidFill>
              </a:rPr>
              <a:t>中部有</a:t>
            </a:r>
            <a:r>
              <a:rPr lang="en-US" altLang="zh-CN" sz="3200" u="sng">
                <a:solidFill>
                  <a:srgbClr val="FF0000"/>
                </a:solidFill>
              </a:rPr>
              <a:t>S</a:t>
            </a:r>
            <a:r>
              <a:rPr lang="zh-CN" altLang="en-US" sz="3200" u="sng">
                <a:solidFill>
                  <a:srgbClr val="FF0000"/>
                </a:solidFill>
              </a:rPr>
              <a:t>形海岭</a:t>
            </a:r>
            <a:r>
              <a:rPr lang="zh-CN" altLang="en-US" sz="3200"/>
              <a:t>，</a:t>
            </a:r>
            <a:endParaRPr lang="zh-CN" altLang="en-US" sz="3200">
              <a:solidFill>
                <a:srgbClr val="FF0000"/>
              </a:solidFill>
            </a:endParaRPr>
          </a:p>
          <a:p>
            <a:pPr>
              <a:lnSpc>
                <a:spcPct val="120000"/>
              </a:lnSpc>
            </a:pPr>
            <a:r>
              <a:rPr lang="zh-CN" altLang="en-US" sz="3200" u="sng">
                <a:solidFill>
                  <a:srgbClr val="FF0000"/>
                </a:solidFill>
              </a:rPr>
              <a:t>大陆架宽广</a:t>
            </a:r>
            <a:r>
              <a:rPr lang="zh-CN" altLang="en-US" sz="3200"/>
              <a:t>，</a:t>
            </a:r>
          </a:p>
          <a:p>
            <a:pPr>
              <a:lnSpc>
                <a:spcPct val="120000"/>
              </a:lnSpc>
            </a:pPr>
            <a:r>
              <a:rPr lang="zh-CN" altLang="en-US" sz="3200"/>
              <a:t>位于北美洲、欧洲、非洲、南美洲、南极洲之间</a:t>
            </a:r>
          </a:p>
        </p:txBody>
      </p:sp>
    </p:spTree>
    <p:extLst>
      <p:ext uri="{BB962C8B-B14F-4D97-AF65-F5344CB8AC3E}">
        <p14:creationId xmlns:p14="http://schemas.microsoft.com/office/powerpoint/2010/main" val="41599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11"/>
          <p:cNvPicPr>
            <a:picLocks noChangeAspect="1"/>
          </p:cNvPicPr>
          <p:nvPr/>
        </p:nvPicPr>
        <p:blipFill>
          <a:blip r:embed="rId2"/>
          <a:stretch>
            <a:fillRect/>
          </a:stretch>
        </p:blipFill>
        <p:spPr>
          <a:xfrm>
            <a:off x="5782311" y="1836014"/>
            <a:ext cx="4518025" cy="4817110"/>
          </a:xfrm>
          <a:prstGeom prst="rect">
            <a:avLst/>
          </a:prstGeom>
          <a:ln>
            <a:solidFill>
              <a:schemeClr val="accent1"/>
            </a:solidFill>
          </a:ln>
        </p:spPr>
      </p:pic>
      <p:sp>
        <p:nvSpPr>
          <p:cNvPr id="3" name="右箭头 2"/>
          <p:cNvSpPr/>
          <p:nvPr/>
        </p:nvSpPr>
        <p:spPr>
          <a:xfrm>
            <a:off x="5782310" y="1065404"/>
            <a:ext cx="1995170" cy="37274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三、世界的海洋</a:t>
            </a:r>
            <a:r>
              <a:rPr lang="zh-CN" altLang="en-US"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dirty="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6" y="936007"/>
            <a:ext cx="391985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2</a:t>
            </a:r>
            <a:r>
              <a:rPr lang="zh-CN" altLang="en-US" sz="3200"/>
              <a:t>、四大洋及其特点 </a:t>
            </a:r>
            <a:r>
              <a:rPr lang="zh-CN" altLang="en-US" sz="2800"/>
              <a:t> </a:t>
            </a:r>
          </a:p>
        </p:txBody>
      </p:sp>
      <p:sp>
        <p:nvSpPr>
          <p:cNvPr id="6" name="文本框 5"/>
          <p:cNvSpPr txBox="1"/>
          <p:nvPr/>
        </p:nvSpPr>
        <p:spPr>
          <a:xfrm>
            <a:off x="7753985" y="299086"/>
            <a:ext cx="2546350" cy="1269365"/>
          </a:xfrm>
          <a:prstGeom prst="rect">
            <a:avLst/>
          </a:prstGeom>
          <a:solidFill>
            <a:schemeClr val="bg1"/>
          </a:solidFill>
          <a:ln>
            <a:solidFill>
              <a:schemeClr val="tx1">
                <a:lumMod val="85000"/>
                <a:lumOff val="15000"/>
              </a:schemeClr>
            </a:solidFill>
          </a:ln>
          <a:effectLst>
            <a:outerShdw blurRad="63500" sx="102000" sy="102000" algn="ctr" rotWithShape="0">
              <a:prstClr val="black">
                <a:alpha val="40000"/>
              </a:prstClr>
            </a:outerShdw>
          </a:effectLst>
        </p:spPr>
        <p:txBody>
          <a:bodyPr wrap="square" rtlCol="0" anchor="t">
            <a:spAutoFit/>
          </a:bodyPr>
          <a:lstStyle/>
          <a:p>
            <a:pPr>
              <a:lnSpc>
                <a:spcPct val="130000"/>
              </a:lnSpc>
            </a:pPr>
            <a:r>
              <a:rPr lang="en-US" altLang="zh-CN" sz="2800">
                <a:sym typeface="+mn-ea"/>
              </a:rPr>
              <a:t> </a:t>
            </a:r>
            <a:r>
              <a:rPr lang="en-US" altLang="zh-CN" sz="2800">
                <a:solidFill>
                  <a:srgbClr val="FF0000"/>
                </a:solidFill>
                <a:sym typeface="+mn-ea"/>
              </a:rPr>
              <a:t> </a:t>
            </a:r>
            <a:r>
              <a:rPr lang="zh-CN" altLang="en-US" sz="5400" b="1">
                <a:solidFill>
                  <a:srgbClr val="FF0000"/>
                </a:solidFill>
                <a:sym typeface="+mn-ea"/>
              </a:rPr>
              <a:t>印度洋</a:t>
            </a:r>
          </a:p>
          <a:p>
            <a:pPr>
              <a:lnSpc>
                <a:spcPct val="20000"/>
              </a:lnSpc>
            </a:pPr>
            <a:r>
              <a:rPr lang="zh-CN" altLang="en-US" sz="3200" b="1">
                <a:solidFill>
                  <a:schemeClr val="bg1"/>
                </a:solidFill>
                <a:sym typeface="+mn-ea"/>
              </a:rPr>
              <a:t> </a:t>
            </a:r>
            <a:r>
              <a:rPr lang="zh-CN" altLang="en-US" sz="2800">
                <a:sym typeface="+mn-ea"/>
              </a:rPr>
              <a:t> </a:t>
            </a:r>
          </a:p>
        </p:txBody>
      </p:sp>
      <p:sp>
        <p:nvSpPr>
          <p:cNvPr id="7" name="文本框 6"/>
          <p:cNvSpPr txBox="1"/>
          <p:nvPr/>
        </p:nvSpPr>
        <p:spPr>
          <a:xfrm>
            <a:off x="2028004" y="2160016"/>
            <a:ext cx="3605530" cy="4225290"/>
          </a:xfrm>
          <a:prstGeom prst="rect">
            <a:avLst/>
          </a:prstGeom>
          <a:solidFill>
            <a:schemeClr val="accent2">
              <a:lumMod val="40000"/>
              <a:lumOff val="60000"/>
            </a:schemeClr>
          </a:solidFill>
          <a:ln>
            <a:solidFill>
              <a:schemeClr val="accent1"/>
            </a:solidFill>
          </a:ln>
        </p:spPr>
        <p:txBody>
          <a:bodyPr wrap="square" rtlCol="0">
            <a:spAutoFit/>
          </a:bodyPr>
          <a:lstStyle/>
          <a:p>
            <a:pPr>
              <a:lnSpc>
                <a:spcPct val="120000"/>
              </a:lnSpc>
            </a:pPr>
            <a:r>
              <a:rPr lang="zh-CN" altLang="en-US" sz="3200" b="1"/>
              <a:t>特点：</a:t>
            </a:r>
            <a:endParaRPr lang="zh-CN" altLang="en-US" sz="3200" u="sng">
              <a:solidFill>
                <a:srgbClr val="FF0000"/>
              </a:solidFill>
            </a:endParaRPr>
          </a:p>
          <a:p>
            <a:pPr>
              <a:lnSpc>
                <a:spcPct val="120000"/>
              </a:lnSpc>
            </a:pPr>
            <a:r>
              <a:rPr lang="zh-CN" altLang="en-US" sz="3200" u="sng">
                <a:solidFill>
                  <a:srgbClr val="FF0000"/>
                </a:solidFill>
              </a:rPr>
              <a:t>热带海洋</a:t>
            </a:r>
            <a:r>
              <a:rPr lang="zh-CN" altLang="en-US" sz="3200"/>
              <a:t>，</a:t>
            </a:r>
          </a:p>
          <a:p>
            <a:pPr>
              <a:lnSpc>
                <a:spcPct val="120000"/>
              </a:lnSpc>
            </a:pPr>
            <a:r>
              <a:rPr lang="zh-CN" altLang="en-US" sz="3200" u="sng">
                <a:solidFill>
                  <a:srgbClr val="FF0000"/>
                </a:solidFill>
              </a:rPr>
              <a:t>北印度洋较封闭</a:t>
            </a:r>
            <a:r>
              <a:rPr lang="zh-CN" altLang="en-US" sz="3200"/>
              <a:t>，</a:t>
            </a:r>
          </a:p>
          <a:p>
            <a:pPr>
              <a:lnSpc>
                <a:spcPct val="120000"/>
              </a:lnSpc>
            </a:pPr>
            <a:r>
              <a:rPr lang="zh-CN" altLang="en-US" sz="3200" u="sng">
                <a:solidFill>
                  <a:srgbClr val="FF0000"/>
                </a:solidFill>
              </a:rPr>
              <a:t>海岸线较平直</a:t>
            </a:r>
            <a:r>
              <a:rPr lang="zh-CN" altLang="en-US" sz="3200"/>
              <a:t>，</a:t>
            </a:r>
          </a:p>
          <a:p>
            <a:pPr>
              <a:lnSpc>
                <a:spcPct val="120000"/>
              </a:lnSpc>
            </a:pPr>
            <a:r>
              <a:rPr lang="zh-CN" altLang="en-US" sz="3200" u="sng">
                <a:solidFill>
                  <a:srgbClr val="FF0000"/>
                </a:solidFill>
              </a:rPr>
              <a:t>中部有人字形海岭</a:t>
            </a:r>
            <a:r>
              <a:rPr lang="zh-CN" altLang="en-US" sz="3200"/>
              <a:t>，</a:t>
            </a:r>
          </a:p>
          <a:p>
            <a:pPr>
              <a:lnSpc>
                <a:spcPct val="120000"/>
              </a:lnSpc>
            </a:pPr>
            <a:r>
              <a:rPr lang="zh-CN" altLang="en-US" sz="3200"/>
              <a:t>位于亚洲、大洋洲、</a:t>
            </a:r>
            <a:r>
              <a:rPr lang="zh-CN" altLang="en-US" sz="3200">
                <a:sym typeface="+mn-ea"/>
              </a:rPr>
              <a:t>非洲、</a:t>
            </a:r>
            <a:r>
              <a:rPr lang="zh-CN" altLang="en-US" sz="3200"/>
              <a:t>南极洲之间</a:t>
            </a:r>
          </a:p>
        </p:txBody>
      </p:sp>
      <p:cxnSp>
        <p:nvCxnSpPr>
          <p:cNvPr id="8" name="直接连接符 7"/>
          <p:cNvCxnSpPr/>
          <p:nvPr/>
        </p:nvCxnSpPr>
        <p:spPr>
          <a:xfrm>
            <a:off x="5789296" y="3600026"/>
            <a:ext cx="45104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56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地球卫星图02"/>
          <p:cNvPicPr>
            <a:picLocks noChangeAspect="1"/>
          </p:cNvPicPr>
          <p:nvPr/>
        </p:nvPicPr>
        <p:blipFill>
          <a:blip r:embed="rId2"/>
          <a:srcRect l="2083"/>
          <a:stretch>
            <a:fillRect/>
          </a:stretch>
        </p:blipFill>
        <p:spPr>
          <a:xfrm>
            <a:off x="3504015" y="900007"/>
            <a:ext cx="5372100" cy="5276850"/>
          </a:xfrm>
          <a:prstGeom prst="rect">
            <a:avLst/>
          </a:prstGeom>
        </p:spPr>
      </p:pic>
    </p:spTree>
    <p:extLst>
      <p:ext uri="{BB962C8B-B14F-4D97-AF65-F5344CB8AC3E}">
        <p14:creationId xmlns:p14="http://schemas.microsoft.com/office/powerpoint/2010/main" val="3185053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a:xfrm>
            <a:off x="5782310" y="1116009"/>
            <a:ext cx="1995170" cy="37274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三、世界的海洋</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6" y="1008007"/>
            <a:ext cx="391985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2</a:t>
            </a:r>
            <a:r>
              <a:rPr lang="zh-CN" altLang="en-US" sz="3200"/>
              <a:t>、四大洋及其特点 </a:t>
            </a:r>
            <a:r>
              <a:rPr lang="zh-CN" altLang="en-US" sz="2800"/>
              <a:t> </a:t>
            </a:r>
          </a:p>
        </p:txBody>
      </p:sp>
      <p:sp>
        <p:nvSpPr>
          <p:cNvPr id="6" name="文本框 5"/>
          <p:cNvSpPr txBox="1"/>
          <p:nvPr/>
        </p:nvSpPr>
        <p:spPr>
          <a:xfrm>
            <a:off x="7777480" y="360004"/>
            <a:ext cx="2546350" cy="1269365"/>
          </a:xfrm>
          <a:prstGeom prst="rect">
            <a:avLst/>
          </a:prstGeom>
          <a:solidFill>
            <a:schemeClr val="bg1"/>
          </a:solidFill>
          <a:ln>
            <a:solidFill>
              <a:schemeClr val="tx1">
                <a:lumMod val="85000"/>
                <a:lumOff val="15000"/>
              </a:schemeClr>
            </a:solidFill>
          </a:ln>
          <a:effectLst>
            <a:outerShdw blurRad="63500" sx="102000" sy="102000" algn="ctr" rotWithShape="0">
              <a:prstClr val="black">
                <a:alpha val="40000"/>
              </a:prstClr>
            </a:outerShdw>
          </a:effectLst>
        </p:spPr>
        <p:txBody>
          <a:bodyPr wrap="square" rtlCol="0" anchor="t">
            <a:spAutoFit/>
          </a:bodyPr>
          <a:lstStyle/>
          <a:p>
            <a:pPr>
              <a:lnSpc>
                <a:spcPct val="130000"/>
              </a:lnSpc>
            </a:pPr>
            <a:r>
              <a:rPr lang="en-US" altLang="zh-CN" sz="2800">
                <a:sym typeface="+mn-ea"/>
              </a:rPr>
              <a:t> </a:t>
            </a:r>
            <a:r>
              <a:rPr lang="en-US" altLang="zh-CN" sz="2800">
                <a:solidFill>
                  <a:srgbClr val="FF0000"/>
                </a:solidFill>
                <a:sym typeface="+mn-ea"/>
              </a:rPr>
              <a:t> </a:t>
            </a:r>
            <a:r>
              <a:rPr lang="zh-CN" altLang="en-US" sz="5400" b="1">
                <a:solidFill>
                  <a:srgbClr val="FF0000"/>
                </a:solidFill>
                <a:sym typeface="+mn-ea"/>
              </a:rPr>
              <a:t>北冰洋</a:t>
            </a:r>
          </a:p>
          <a:p>
            <a:pPr>
              <a:lnSpc>
                <a:spcPct val="20000"/>
              </a:lnSpc>
            </a:pPr>
            <a:r>
              <a:rPr lang="zh-CN" altLang="en-US" sz="3200" b="1">
                <a:solidFill>
                  <a:schemeClr val="bg1"/>
                </a:solidFill>
                <a:sym typeface="+mn-ea"/>
              </a:rPr>
              <a:t> </a:t>
            </a:r>
            <a:r>
              <a:rPr lang="zh-CN" altLang="en-US" sz="2800">
                <a:sym typeface="+mn-ea"/>
              </a:rPr>
              <a:t> </a:t>
            </a:r>
          </a:p>
        </p:txBody>
      </p:sp>
      <p:pic>
        <p:nvPicPr>
          <p:cNvPr id="9" name="图片 8" descr="timg (4)"/>
          <p:cNvPicPr>
            <a:picLocks noChangeAspect="1"/>
          </p:cNvPicPr>
          <p:nvPr/>
        </p:nvPicPr>
        <p:blipFill>
          <a:blip r:embed="rId2"/>
          <a:srcRect t="666" b="1475"/>
          <a:stretch>
            <a:fillRect/>
          </a:stretch>
        </p:blipFill>
        <p:spPr>
          <a:xfrm>
            <a:off x="5052061" y="2052015"/>
            <a:ext cx="5476875" cy="4225290"/>
          </a:xfrm>
          <a:prstGeom prst="rect">
            <a:avLst/>
          </a:prstGeom>
          <a:ln>
            <a:solidFill>
              <a:schemeClr val="accent1"/>
            </a:solidFill>
          </a:ln>
        </p:spPr>
      </p:pic>
      <p:sp>
        <p:nvSpPr>
          <p:cNvPr id="7" name="文本框 6"/>
          <p:cNvSpPr txBox="1"/>
          <p:nvPr/>
        </p:nvSpPr>
        <p:spPr>
          <a:xfrm>
            <a:off x="1812003" y="2052015"/>
            <a:ext cx="3197225" cy="4225290"/>
          </a:xfrm>
          <a:prstGeom prst="rect">
            <a:avLst/>
          </a:prstGeom>
          <a:solidFill>
            <a:schemeClr val="accent2">
              <a:lumMod val="40000"/>
              <a:lumOff val="60000"/>
            </a:schemeClr>
          </a:solidFill>
          <a:ln>
            <a:solidFill>
              <a:schemeClr val="accent1"/>
            </a:solidFill>
          </a:ln>
        </p:spPr>
        <p:txBody>
          <a:bodyPr wrap="square" rtlCol="0">
            <a:spAutoFit/>
          </a:bodyPr>
          <a:lstStyle/>
          <a:p>
            <a:pPr>
              <a:lnSpc>
                <a:spcPct val="120000"/>
              </a:lnSpc>
            </a:pPr>
            <a:r>
              <a:rPr lang="zh-CN" altLang="en-US" sz="3200" b="1"/>
              <a:t>特点：</a:t>
            </a:r>
            <a:endParaRPr lang="zh-CN" altLang="en-US" sz="3200" u="sng">
              <a:solidFill>
                <a:srgbClr val="FF0000"/>
              </a:solidFill>
            </a:endParaRPr>
          </a:p>
          <a:p>
            <a:pPr>
              <a:lnSpc>
                <a:spcPct val="120000"/>
              </a:lnSpc>
            </a:pPr>
            <a:r>
              <a:rPr lang="zh-CN" altLang="en-US" sz="3200" u="sng">
                <a:solidFill>
                  <a:srgbClr val="FF0000"/>
                </a:solidFill>
              </a:rPr>
              <a:t>面积最小</a:t>
            </a:r>
            <a:r>
              <a:rPr lang="zh-CN" altLang="en-US" sz="3200"/>
              <a:t>，</a:t>
            </a:r>
            <a:r>
              <a:rPr lang="zh-CN" altLang="en-US" sz="3200" u="sng">
                <a:solidFill>
                  <a:srgbClr val="FF0000"/>
                </a:solidFill>
              </a:rPr>
              <a:t>最浅</a:t>
            </a:r>
            <a:r>
              <a:rPr lang="zh-CN" altLang="en-US" sz="3200"/>
              <a:t>，</a:t>
            </a:r>
          </a:p>
          <a:p>
            <a:pPr>
              <a:lnSpc>
                <a:spcPct val="120000"/>
              </a:lnSpc>
            </a:pPr>
            <a:r>
              <a:rPr lang="zh-CN" altLang="en-US" sz="3200" u="sng">
                <a:solidFill>
                  <a:srgbClr val="FF0000"/>
                </a:solidFill>
              </a:rPr>
              <a:t>纬度最高</a:t>
            </a:r>
            <a:r>
              <a:rPr lang="zh-CN" altLang="en-US" sz="3200"/>
              <a:t>的</a:t>
            </a:r>
            <a:r>
              <a:rPr lang="zh-CN" altLang="en-US" sz="3200" b="1">
                <a:solidFill>
                  <a:srgbClr val="FF0000"/>
                </a:solidFill>
              </a:rPr>
              <a:t>冰洋</a:t>
            </a:r>
            <a:r>
              <a:rPr lang="zh-CN" altLang="en-US" sz="3200"/>
              <a:t>，</a:t>
            </a:r>
          </a:p>
          <a:p>
            <a:pPr>
              <a:lnSpc>
                <a:spcPct val="120000"/>
              </a:lnSpc>
            </a:pPr>
            <a:r>
              <a:rPr lang="zh-CN" altLang="en-US" sz="3200" u="sng">
                <a:solidFill>
                  <a:srgbClr val="FF0000"/>
                </a:solidFill>
              </a:rPr>
              <a:t>海岸曲折</a:t>
            </a:r>
            <a:r>
              <a:rPr lang="zh-CN" altLang="en-US" sz="3200"/>
              <a:t>，</a:t>
            </a:r>
          </a:p>
          <a:p>
            <a:pPr>
              <a:lnSpc>
                <a:spcPct val="120000"/>
              </a:lnSpc>
            </a:pPr>
            <a:r>
              <a:rPr lang="zh-CN" altLang="en-US" sz="3200" u="sng">
                <a:solidFill>
                  <a:srgbClr val="FF0000"/>
                </a:solidFill>
              </a:rPr>
              <a:t>多边缘海、海湾</a:t>
            </a:r>
            <a:r>
              <a:rPr lang="zh-CN" altLang="en-US" sz="3200"/>
              <a:t>，</a:t>
            </a:r>
          </a:p>
          <a:p>
            <a:pPr>
              <a:lnSpc>
                <a:spcPct val="120000"/>
              </a:lnSpc>
            </a:pPr>
            <a:r>
              <a:rPr lang="zh-CN" altLang="en-US" sz="3200"/>
              <a:t>被亚洲、欧洲、</a:t>
            </a:r>
            <a:r>
              <a:rPr lang="zh-CN" altLang="en-US" sz="3200">
                <a:sym typeface="+mn-ea"/>
              </a:rPr>
              <a:t>北美洲包围</a:t>
            </a:r>
            <a:endParaRPr lang="zh-CN" altLang="en-US" sz="3200"/>
          </a:p>
        </p:txBody>
      </p:sp>
    </p:spTree>
    <p:extLst>
      <p:ext uri="{BB962C8B-B14F-4D97-AF65-F5344CB8AC3E}">
        <p14:creationId xmlns:p14="http://schemas.microsoft.com/office/powerpoint/2010/main" val="396414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三、世界的海洋</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2013586" y="788035"/>
            <a:ext cx="816419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3</a:t>
            </a:r>
            <a:r>
              <a:rPr lang="zh-CN" altLang="en-US" sz="3200"/>
              <a:t>、世界重要的</a:t>
            </a:r>
            <a:r>
              <a:rPr lang="zh-CN" altLang="en-US" sz="3200">
                <a:solidFill>
                  <a:srgbClr val="FF0000"/>
                </a:solidFill>
              </a:rPr>
              <a:t>海峡</a:t>
            </a:r>
            <a:r>
              <a:rPr lang="zh-CN" altLang="en-US" sz="3200"/>
              <a:t> </a:t>
            </a:r>
            <a:r>
              <a:rPr lang="zh-CN" altLang="en-US" sz="2800" b="1"/>
              <a:t>（落实经纬度、相对位置）</a:t>
            </a:r>
            <a:r>
              <a:rPr lang="zh-CN" altLang="en-US" sz="2800"/>
              <a:t> </a:t>
            </a:r>
          </a:p>
        </p:txBody>
      </p:sp>
      <p:pic>
        <p:nvPicPr>
          <p:cNvPr id="3" name="图片 2" descr="世界的地形图001"/>
          <p:cNvPicPr>
            <a:picLocks noChangeAspect="1"/>
          </p:cNvPicPr>
          <p:nvPr/>
        </p:nvPicPr>
        <p:blipFill>
          <a:blip r:embed="rId2"/>
          <a:stretch>
            <a:fillRect/>
          </a:stretch>
        </p:blipFill>
        <p:spPr>
          <a:xfrm>
            <a:off x="1516381" y="1568450"/>
            <a:ext cx="9158605" cy="4999990"/>
          </a:xfrm>
          <a:prstGeom prst="rect">
            <a:avLst/>
          </a:prstGeom>
        </p:spPr>
      </p:pic>
      <p:cxnSp>
        <p:nvCxnSpPr>
          <p:cNvPr id="10" name="直接连接符 9"/>
          <p:cNvCxnSpPr>
            <a:stCxn id="3" idx="1"/>
            <a:endCxn id="3" idx="3"/>
          </p:cNvCxnSpPr>
          <p:nvPr/>
        </p:nvCxnSpPr>
        <p:spPr>
          <a:xfrm>
            <a:off x="1516381" y="4068445"/>
            <a:ext cx="915860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stCxn id="39948" idx="0"/>
          </p:cNvCxnSpPr>
          <p:nvPr/>
        </p:nvCxnSpPr>
        <p:spPr>
          <a:xfrm flipH="1" flipV="1">
            <a:off x="8687436" y="3997326"/>
            <a:ext cx="243205" cy="50101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9948" name="Text Box 12"/>
          <p:cNvSpPr txBox="1"/>
          <p:nvPr/>
        </p:nvSpPr>
        <p:spPr>
          <a:xfrm>
            <a:off x="7947026" y="4498023"/>
            <a:ext cx="1966595"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马六甲海峡</a:t>
            </a:r>
          </a:p>
        </p:txBody>
      </p:sp>
      <p:cxnSp>
        <p:nvCxnSpPr>
          <p:cNvPr id="6" name="直接箭头连接符 5"/>
          <p:cNvCxnSpPr>
            <a:stCxn id="7" idx="1"/>
          </p:cNvCxnSpPr>
          <p:nvPr/>
        </p:nvCxnSpPr>
        <p:spPr>
          <a:xfrm flipH="1">
            <a:off x="7511415" y="2937510"/>
            <a:ext cx="383540" cy="435610"/>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 Box 12"/>
          <p:cNvSpPr txBox="1"/>
          <p:nvPr/>
        </p:nvSpPr>
        <p:spPr>
          <a:xfrm>
            <a:off x="7894955" y="2675573"/>
            <a:ext cx="2324100"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霍尔木兹海峡</a:t>
            </a:r>
          </a:p>
        </p:txBody>
      </p:sp>
      <p:cxnSp>
        <p:nvCxnSpPr>
          <p:cNvPr id="8" name="直接箭头连接符 7"/>
          <p:cNvCxnSpPr/>
          <p:nvPr/>
        </p:nvCxnSpPr>
        <p:spPr>
          <a:xfrm flipV="1">
            <a:off x="6837680" y="3727451"/>
            <a:ext cx="355600" cy="34099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 Box 12"/>
          <p:cNvSpPr txBox="1"/>
          <p:nvPr/>
        </p:nvSpPr>
        <p:spPr>
          <a:xfrm>
            <a:off x="5376028" y="4068030"/>
            <a:ext cx="1609090"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曼德海峡</a:t>
            </a:r>
          </a:p>
        </p:txBody>
      </p:sp>
      <p:sp>
        <p:nvSpPr>
          <p:cNvPr id="11" name="文本框 10"/>
          <p:cNvSpPr txBox="1"/>
          <p:nvPr/>
        </p:nvSpPr>
        <p:spPr>
          <a:xfrm>
            <a:off x="10200005" y="3776981"/>
            <a:ext cx="863600" cy="583565"/>
          </a:xfrm>
          <a:prstGeom prst="rect">
            <a:avLst/>
          </a:prstGeom>
          <a:noFill/>
        </p:spPr>
        <p:txBody>
          <a:bodyPr wrap="square" rtlCol="0">
            <a:spAutoFit/>
          </a:bodyPr>
          <a:lstStyle/>
          <a:p>
            <a:r>
              <a:rPr lang="en-US" altLang="zh-CN" sz="3200" b="1">
                <a:solidFill>
                  <a:srgbClr val="FF0000"/>
                </a:solidFill>
              </a:rPr>
              <a:t>0</a:t>
            </a:r>
            <a:r>
              <a:rPr lang="zh-CN" altLang="en-US" sz="3200" b="1">
                <a:solidFill>
                  <a:srgbClr val="FF0000"/>
                </a:solidFill>
              </a:rPr>
              <a:t>°</a:t>
            </a:r>
          </a:p>
        </p:txBody>
      </p:sp>
      <p:cxnSp>
        <p:nvCxnSpPr>
          <p:cNvPr id="12" name="直接箭头连接符 11"/>
          <p:cNvCxnSpPr>
            <a:stCxn id="13" idx="0"/>
          </p:cNvCxnSpPr>
          <p:nvPr/>
        </p:nvCxnSpPr>
        <p:spPr>
          <a:xfrm flipV="1">
            <a:off x="7041515" y="4652011"/>
            <a:ext cx="52070" cy="56832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879465" y="5220038"/>
            <a:ext cx="2324100"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莫桑比克海峡</a:t>
            </a:r>
          </a:p>
        </p:txBody>
      </p:sp>
      <p:cxnSp>
        <p:nvCxnSpPr>
          <p:cNvPr id="14" name="直接箭头连接符 13"/>
          <p:cNvCxnSpPr>
            <a:stCxn id="15" idx="0"/>
          </p:cNvCxnSpPr>
          <p:nvPr/>
        </p:nvCxnSpPr>
        <p:spPr>
          <a:xfrm flipV="1">
            <a:off x="5478145" y="3072766"/>
            <a:ext cx="434340" cy="30035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 Box 12"/>
          <p:cNvSpPr txBox="1"/>
          <p:nvPr/>
        </p:nvSpPr>
        <p:spPr>
          <a:xfrm>
            <a:off x="4316095" y="3372803"/>
            <a:ext cx="2324100"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直布罗陀海峡</a:t>
            </a:r>
          </a:p>
        </p:txBody>
      </p:sp>
      <p:cxnSp>
        <p:nvCxnSpPr>
          <p:cNvPr id="16" name="直接箭头连接符 15"/>
          <p:cNvCxnSpPr>
            <a:stCxn id="17" idx="2"/>
          </p:cNvCxnSpPr>
          <p:nvPr/>
        </p:nvCxnSpPr>
        <p:spPr>
          <a:xfrm flipH="1">
            <a:off x="6140451" y="2219961"/>
            <a:ext cx="327025" cy="44005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 Box 12"/>
          <p:cNvSpPr txBox="1"/>
          <p:nvPr/>
        </p:nvSpPr>
        <p:spPr>
          <a:xfrm>
            <a:off x="5484030" y="1696403"/>
            <a:ext cx="1966595"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英吉利海峡</a:t>
            </a:r>
          </a:p>
        </p:txBody>
      </p:sp>
      <p:cxnSp>
        <p:nvCxnSpPr>
          <p:cNvPr id="18" name="直接箭头连接符 17"/>
          <p:cNvCxnSpPr>
            <a:stCxn id="19" idx="3"/>
          </p:cNvCxnSpPr>
          <p:nvPr/>
        </p:nvCxnSpPr>
        <p:spPr>
          <a:xfrm>
            <a:off x="5636896" y="2675891"/>
            <a:ext cx="1157605" cy="26860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 Box 12"/>
          <p:cNvSpPr txBox="1"/>
          <p:nvPr/>
        </p:nvSpPr>
        <p:spPr>
          <a:xfrm>
            <a:off x="3670470" y="2413953"/>
            <a:ext cx="1966595"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土耳其海峡</a:t>
            </a:r>
          </a:p>
        </p:txBody>
      </p:sp>
      <p:cxnSp>
        <p:nvCxnSpPr>
          <p:cNvPr id="20" name="直接箭头连接符 19"/>
          <p:cNvCxnSpPr>
            <a:stCxn id="21" idx="0"/>
          </p:cNvCxnSpPr>
          <p:nvPr/>
        </p:nvCxnSpPr>
        <p:spPr>
          <a:xfrm flipH="1" flipV="1">
            <a:off x="1786256" y="2261870"/>
            <a:ext cx="790575" cy="796290"/>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 Box 12"/>
          <p:cNvSpPr txBox="1"/>
          <p:nvPr/>
        </p:nvSpPr>
        <p:spPr>
          <a:xfrm>
            <a:off x="1772454" y="3057843"/>
            <a:ext cx="1609090"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白令海峡</a:t>
            </a:r>
          </a:p>
        </p:txBody>
      </p:sp>
      <p:cxnSp>
        <p:nvCxnSpPr>
          <p:cNvPr id="22" name="直接箭头连接符 21"/>
          <p:cNvCxnSpPr>
            <a:stCxn id="23" idx="1"/>
          </p:cNvCxnSpPr>
          <p:nvPr/>
        </p:nvCxnSpPr>
        <p:spPr>
          <a:xfrm flipH="1" flipV="1">
            <a:off x="4446905" y="5704841"/>
            <a:ext cx="483870" cy="494665"/>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 Box 12"/>
          <p:cNvSpPr txBox="1"/>
          <p:nvPr/>
        </p:nvSpPr>
        <p:spPr>
          <a:xfrm>
            <a:off x="4930776" y="5937568"/>
            <a:ext cx="1966595"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德雷克海峡</a:t>
            </a:r>
          </a:p>
        </p:txBody>
      </p:sp>
      <p:cxnSp>
        <p:nvCxnSpPr>
          <p:cNvPr id="24" name="直接箭头连接符 23"/>
          <p:cNvCxnSpPr>
            <a:stCxn id="25" idx="3"/>
          </p:cNvCxnSpPr>
          <p:nvPr/>
        </p:nvCxnSpPr>
        <p:spPr>
          <a:xfrm>
            <a:off x="3992880" y="5518785"/>
            <a:ext cx="411480" cy="72390"/>
          </a:xfrm>
          <a:prstGeom prst="straightConnector1">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 Box 12"/>
          <p:cNvSpPr txBox="1"/>
          <p:nvPr/>
        </p:nvSpPr>
        <p:spPr>
          <a:xfrm>
            <a:off x="2026286" y="5256848"/>
            <a:ext cx="1966595" cy="523240"/>
          </a:xfrm>
          <a:prstGeom prst="rect">
            <a:avLst/>
          </a:prstGeom>
          <a:solidFill>
            <a:schemeClr val="bg1">
              <a:alpha val="59999"/>
            </a:schemeClr>
          </a:solidFill>
          <a:ln w="28575" cap="flat" cmpd="sng">
            <a:solidFill>
              <a:srgbClr val="FF0000"/>
            </a:solidFill>
            <a:prstDash val="solid"/>
            <a:miter/>
            <a:headEnd type="none" w="med" len="med"/>
            <a:tailEnd type="none" w="med" len="med"/>
          </a:ln>
        </p:spPr>
        <p:txBody>
          <a:bodyPr wrap="none" lIns="90000" tIns="46800" rIns="90000" bIns="46800">
            <a:spAutoFit/>
          </a:bodyPr>
          <a:lstStyle/>
          <a:p>
            <a:r>
              <a:rPr lang="zh-CN" altLang="en-US" sz="2800" b="1" dirty="0">
                <a:solidFill>
                  <a:srgbClr val="000000"/>
                </a:solidFill>
                <a:effectLst>
                  <a:outerShdw blurRad="38100" dist="38100" dir="2700000" algn="tl">
                    <a:srgbClr val="000000">
                      <a:alpha val="43137"/>
                    </a:srgbClr>
                  </a:outerShdw>
                </a:effectLst>
                <a:latin typeface="+mn-ea"/>
              </a:rPr>
              <a:t>麦哲伦海峡</a:t>
            </a:r>
          </a:p>
        </p:txBody>
      </p:sp>
    </p:spTree>
    <p:extLst>
      <p:ext uri="{BB962C8B-B14F-4D97-AF65-F5344CB8AC3E}">
        <p14:creationId xmlns:p14="http://schemas.microsoft.com/office/powerpoint/2010/main" val="153287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8" grpId="0" bldLvl="0" animBg="1"/>
      <p:bldP spid="7" grpId="0" bldLvl="0" animBg="1"/>
      <p:bldP spid="9" grpId="0" bldLvl="0" animBg="1"/>
      <p:bldP spid="13" grpId="0" bldLvl="0" animBg="1"/>
      <p:bldP spid="15" grpId="0" bldLvl="0" animBg="1"/>
      <p:bldP spid="17" grpId="0" bldLvl="0" animBg="1"/>
      <p:bldP spid="19" grpId="0" bldLvl="0" animBg="1"/>
      <p:bldP spid="21" grpId="0" bldLvl="0" animBg="1"/>
      <p:bldP spid="23" grpId="0" bldLvl="0" animBg="1"/>
      <p:bldP spid="2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1"/>
            <a:ext cx="91440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6"/>
          <p:cNvSpPr txBox="1">
            <a:spLocks noChangeArrowheads="1"/>
          </p:cNvSpPr>
          <p:nvPr/>
        </p:nvSpPr>
        <p:spPr bwMode="auto">
          <a:xfrm>
            <a:off x="2895601" y="5105400"/>
            <a:ext cx="7134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cs typeface="Arial" panose="020B0604020202020204" pitchFamily="34" charset="0"/>
              </a:rPr>
              <a:t>图中代号相应的海底地形名称是：</a:t>
            </a:r>
          </a:p>
          <a:p>
            <a:pPr eaLnBrk="1" hangingPunct="1"/>
            <a:r>
              <a:rPr lang="en-US" altLang="zh-CN" sz="3600" b="1">
                <a:cs typeface="Arial" panose="020B0604020202020204" pitchFamily="34" charset="0"/>
              </a:rPr>
              <a:t>A</a:t>
            </a:r>
            <a:r>
              <a:rPr lang="en-US" altLang="zh-CN" sz="3600" b="1" u="sng">
                <a:cs typeface="Arial" panose="020B0604020202020204" pitchFamily="34" charset="0"/>
              </a:rPr>
              <a:t>          </a:t>
            </a:r>
            <a:r>
              <a:rPr lang="en-US" altLang="zh-CN" sz="3600" b="1">
                <a:cs typeface="Arial" panose="020B0604020202020204" pitchFamily="34" charset="0"/>
              </a:rPr>
              <a:t>B</a:t>
            </a:r>
            <a:r>
              <a:rPr lang="en-US" altLang="zh-CN" sz="3600" b="1" u="sng">
                <a:cs typeface="Arial" panose="020B0604020202020204" pitchFamily="34" charset="0"/>
              </a:rPr>
              <a:t>         </a:t>
            </a:r>
            <a:r>
              <a:rPr lang="en-US" altLang="zh-CN" sz="3600" b="1">
                <a:cs typeface="Arial" panose="020B0604020202020204" pitchFamily="34" charset="0"/>
              </a:rPr>
              <a:t>C</a:t>
            </a:r>
            <a:r>
              <a:rPr lang="en-US" altLang="zh-CN" sz="3600" b="1" u="sng">
                <a:cs typeface="Arial" panose="020B0604020202020204" pitchFamily="34" charset="0"/>
              </a:rPr>
              <a:t>         </a:t>
            </a:r>
            <a:r>
              <a:rPr lang="en-US" altLang="zh-CN" sz="3600" b="1">
                <a:cs typeface="Arial" panose="020B0604020202020204" pitchFamily="34" charset="0"/>
              </a:rPr>
              <a:t>D</a:t>
            </a:r>
            <a:r>
              <a:rPr lang="en-US" altLang="zh-CN" sz="3600" b="1" u="sng">
                <a:cs typeface="Arial" panose="020B0604020202020204" pitchFamily="34" charset="0"/>
              </a:rPr>
              <a:t>            </a:t>
            </a:r>
            <a:r>
              <a:rPr lang="en-US" altLang="zh-CN" sz="3600" b="1">
                <a:cs typeface="Arial" panose="020B0604020202020204" pitchFamily="34" charset="0"/>
              </a:rPr>
              <a:t> </a:t>
            </a:r>
          </a:p>
        </p:txBody>
      </p:sp>
      <p:sp>
        <p:nvSpPr>
          <p:cNvPr id="4" name="Rectangle 6">
            <a:hlinkClick r:id="rId4" action="ppaction://hlinksldjump"/>
          </p:cNvPr>
          <p:cNvSpPr>
            <a:spLocks noChangeArrowheads="1"/>
          </p:cNvSpPr>
          <p:nvPr/>
        </p:nvSpPr>
        <p:spPr bwMode="auto">
          <a:xfrm>
            <a:off x="1524000" y="304801"/>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solidFill>
                  <a:srgbClr val="C00000"/>
                </a:solidFill>
                <a:latin typeface="Times New Roman" panose="02020603050405020304" pitchFamily="18" charset="0"/>
              </a:rPr>
              <a:t>海底地形</a:t>
            </a:r>
            <a:r>
              <a:rPr kumimoji="1" lang="en-US" altLang="zh-CN" sz="3600" b="1">
                <a:solidFill>
                  <a:srgbClr val="C00000"/>
                </a:solidFill>
                <a:latin typeface="Times New Roman" panose="02020603050405020304" pitchFamily="18" charset="0"/>
              </a:rPr>
              <a:t>:</a:t>
            </a:r>
          </a:p>
        </p:txBody>
      </p:sp>
    </p:spTree>
    <p:extLst>
      <p:ext uri="{BB962C8B-B14F-4D97-AF65-F5344CB8AC3E}">
        <p14:creationId xmlns:p14="http://schemas.microsoft.com/office/powerpoint/2010/main" val="604395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D:\赖伟强\BAA3_B5D7_B5D8_D0CE_CABE_D2E2_CDBC_.jpg">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l="4688" t="4597" r="3906" b="10345"/>
          <a:stretch>
            <a:fillRect/>
          </a:stretch>
        </p:blipFill>
        <p:spPr bwMode="auto">
          <a:xfrm>
            <a:off x="1524001" y="1268414"/>
            <a:ext cx="9072563"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hlinkClick r:id="rId4" action="ppaction://hlinksldjump"/>
          </p:cNvPr>
          <p:cNvSpPr>
            <a:spLocks noChangeArrowheads="1"/>
          </p:cNvSpPr>
          <p:nvPr/>
        </p:nvSpPr>
        <p:spPr bwMode="auto">
          <a:xfrm>
            <a:off x="1524000" y="1"/>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a:latin typeface="Times New Roman" panose="02020603050405020304" pitchFamily="18" charset="0"/>
              </a:rPr>
              <a:t>海底地形</a:t>
            </a:r>
            <a:r>
              <a:rPr kumimoji="1" lang="en-US" altLang="zh-CN" sz="3600" b="1">
                <a:latin typeface="Times New Roman" panose="02020603050405020304" pitchFamily="18" charset="0"/>
              </a:rPr>
              <a:t>:</a:t>
            </a:r>
          </a:p>
          <a:p>
            <a:pPr eaLnBrk="1" hangingPunct="1"/>
            <a:r>
              <a:rPr kumimoji="1" lang="zh-CN" altLang="en-US" sz="3600" b="1">
                <a:solidFill>
                  <a:srgbClr val="FF0000"/>
                </a:solidFill>
                <a:latin typeface="Times New Roman" panose="02020603050405020304" pitchFamily="18" charset="0"/>
              </a:rPr>
              <a:t>大陆架、大陆坡、海沟、海岭、洋盆</a:t>
            </a:r>
          </a:p>
        </p:txBody>
      </p:sp>
      <p:sp>
        <p:nvSpPr>
          <p:cNvPr id="6" name="矩形 5"/>
          <p:cNvSpPr>
            <a:spLocks noChangeArrowheads="1"/>
          </p:cNvSpPr>
          <p:nvPr/>
        </p:nvSpPr>
        <p:spPr bwMode="auto">
          <a:xfrm rot="-2896976">
            <a:off x="1855789" y="2536826"/>
            <a:ext cx="2619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5400">
                <a:solidFill>
                  <a:srgbClr val="FF0000"/>
                </a:solidFill>
                <a:latin typeface="Times New Roman" panose="02020603050405020304" pitchFamily="18" charset="0"/>
              </a:rPr>
              <a:t>大 陆 架</a:t>
            </a:r>
            <a:endParaRPr kumimoji="1" lang="zh-CN" altLang="en-US" sz="5400">
              <a:latin typeface="Times New Roman" panose="02020603050405020304" pitchFamily="18" charset="0"/>
            </a:endParaRPr>
          </a:p>
        </p:txBody>
      </p:sp>
      <p:sp>
        <p:nvSpPr>
          <p:cNvPr id="7" name="矩形 6"/>
          <p:cNvSpPr>
            <a:spLocks noChangeArrowheads="1"/>
          </p:cNvSpPr>
          <p:nvPr/>
        </p:nvSpPr>
        <p:spPr bwMode="auto">
          <a:xfrm rot="-3327791">
            <a:off x="3067844" y="3172619"/>
            <a:ext cx="20399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800">
                <a:solidFill>
                  <a:srgbClr val="FF0000"/>
                </a:solidFill>
                <a:latin typeface="Times New Roman" panose="02020603050405020304" pitchFamily="18" charset="0"/>
              </a:rPr>
              <a:t>大陆坡</a:t>
            </a:r>
            <a:endParaRPr kumimoji="1" lang="zh-CN" altLang="en-US" sz="4800">
              <a:latin typeface="Times New Roman" panose="02020603050405020304" pitchFamily="18" charset="0"/>
            </a:endParaRPr>
          </a:p>
        </p:txBody>
      </p:sp>
      <p:sp>
        <p:nvSpPr>
          <p:cNvPr id="8" name="矩形 7"/>
          <p:cNvSpPr>
            <a:spLocks noChangeArrowheads="1"/>
          </p:cNvSpPr>
          <p:nvPr/>
        </p:nvSpPr>
        <p:spPr bwMode="auto">
          <a:xfrm rot="-3207459">
            <a:off x="4667251" y="2224089"/>
            <a:ext cx="100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a:solidFill>
                  <a:srgbClr val="FF0000"/>
                </a:solidFill>
                <a:latin typeface="Times New Roman" panose="02020603050405020304" pitchFamily="18" charset="0"/>
              </a:rPr>
              <a:t>海沟</a:t>
            </a:r>
            <a:endParaRPr kumimoji="1" lang="zh-CN" altLang="en-US" sz="3200">
              <a:latin typeface="Times New Roman" panose="02020603050405020304" pitchFamily="18" charset="0"/>
            </a:endParaRPr>
          </a:p>
        </p:txBody>
      </p:sp>
      <p:sp>
        <p:nvSpPr>
          <p:cNvPr id="9" name="矩形 8"/>
          <p:cNvSpPr>
            <a:spLocks noChangeArrowheads="1"/>
          </p:cNvSpPr>
          <p:nvPr/>
        </p:nvSpPr>
        <p:spPr bwMode="auto">
          <a:xfrm>
            <a:off x="5381625" y="3198814"/>
            <a:ext cx="15763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5400">
                <a:solidFill>
                  <a:srgbClr val="FF0000"/>
                </a:solidFill>
                <a:latin typeface="Times New Roman" panose="02020603050405020304" pitchFamily="18" charset="0"/>
              </a:rPr>
              <a:t>洋盆</a:t>
            </a:r>
          </a:p>
        </p:txBody>
      </p:sp>
      <p:sp>
        <p:nvSpPr>
          <p:cNvPr id="10" name="矩形 9"/>
          <p:cNvSpPr>
            <a:spLocks noChangeArrowheads="1"/>
          </p:cNvSpPr>
          <p:nvPr/>
        </p:nvSpPr>
        <p:spPr bwMode="auto">
          <a:xfrm rot="909737">
            <a:off x="8453438" y="2370139"/>
            <a:ext cx="8810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5400">
                <a:solidFill>
                  <a:srgbClr val="FF0000"/>
                </a:solidFill>
                <a:latin typeface="Times New Roman" panose="02020603050405020304" pitchFamily="18" charset="0"/>
              </a:rPr>
              <a:t>海</a:t>
            </a:r>
          </a:p>
          <a:p>
            <a:pPr eaLnBrk="1" hangingPunct="1"/>
            <a:r>
              <a:rPr kumimoji="1" lang="zh-CN" altLang="en-US" sz="5400">
                <a:solidFill>
                  <a:srgbClr val="FF0000"/>
                </a:solidFill>
                <a:latin typeface="Times New Roman" panose="02020603050405020304" pitchFamily="18" charset="0"/>
              </a:rPr>
              <a:t>岭</a:t>
            </a:r>
            <a:endParaRPr kumimoji="1" lang="zh-CN" altLang="en-US" sz="5400">
              <a:latin typeface="Times New Roman" panose="02020603050405020304" pitchFamily="18" charset="0"/>
            </a:endParaRPr>
          </a:p>
        </p:txBody>
      </p:sp>
    </p:spTree>
    <p:extLst>
      <p:ext uri="{BB962C8B-B14F-4D97-AF65-F5344CB8AC3E}">
        <p14:creationId xmlns:p14="http://schemas.microsoft.com/office/powerpoint/2010/main" val="3563625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p:bldP spid="7" grpId="0"/>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未标题-1"/>
          <p:cNvPicPr>
            <a:picLocks noChangeAspect="1" noChangeArrowheads="1"/>
          </p:cNvPicPr>
          <p:nvPr/>
        </p:nvPicPr>
        <p:blipFill>
          <a:blip r:embed="rId2">
            <a:extLst>
              <a:ext uri="{28A0092B-C50C-407E-A947-70E740481C1C}">
                <a14:useLocalDpi xmlns:a14="http://schemas.microsoft.com/office/drawing/2010/main" val="0"/>
              </a:ext>
            </a:extLst>
          </a:blip>
          <a:srcRect l="963" b="7553"/>
          <a:stretch>
            <a:fillRect/>
          </a:stretch>
        </p:blipFill>
        <p:spPr bwMode="auto">
          <a:xfrm>
            <a:off x="2133600" y="914400"/>
            <a:ext cx="7848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ChangeArrowheads="1"/>
          </p:cNvSpPr>
          <p:nvPr/>
        </p:nvSpPr>
        <p:spPr bwMode="auto">
          <a:xfrm>
            <a:off x="1752600" y="152401"/>
            <a:ext cx="807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accent2"/>
                </a:solidFill>
              </a:rPr>
              <a:t>图为</a:t>
            </a:r>
            <a:r>
              <a:rPr kumimoji="1" lang="zh-CN" altLang="en-US" sz="2800" b="1">
                <a:solidFill>
                  <a:schemeClr val="accent2"/>
                </a:solidFill>
                <a:latin typeface="Times New Roman" panose="02020603050405020304" pitchFamily="18" charset="0"/>
              </a:rPr>
              <a:t>“</a:t>
            </a:r>
            <a:r>
              <a:rPr kumimoji="1" lang="zh-CN" altLang="en-US" sz="2800" b="1">
                <a:solidFill>
                  <a:schemeClr val="accent2"/>
                </a:solidFill>
              </a:rPr>
              <a:t>世界某海域等深线示意图</a:t>
            </a:r>
            <a:r>
              <a:rPr kumimoji="1" lang="zh-CN" altLang="en-US" sz="2800" b="1">
                <a:solidFill>
                  <a:schemeClr val="accent2"/>
                </a:solidFill>
                <a:latin typeface="Times New Roman" panose="02020603050405020304" pitchFamily="18" charset="0"/>
              </a:rPr>
              <a:t>”</a:t>
            </a:r>
            <a:r>
              <a:rPr kumimoji="1" lang="zh-CN" altLang="en-US" sz="2800" b="1">
                <a:solidFill>
                  <a:schemeClr val="accent2"/>
                </a:solidFill>
              </a:rPr>
              <a:t>。读图回答</a:t>
            </a:r>
            <a:r>
              <a:rPr kumimoji="1" lang="zh-CN" altLang="en-US" sz="2800" b="1">
                <a:solidFill>
                  <a:schemeClr val="accent2"/>
                </a:solidFill>
                <a:latin typeface="楷体_GB2312" pitchFamily="49" charset="-122"/>
                <a:ea typeface="楷体_GB2312" pitchFamily="49" charset="-122"/>
              </a:rPr>
              <a:t> </a:t>
            </a:r>
          </a:p>
        </p:txBody>
      </p:sp>
      <p:sp>
        <p:nvSpPr>
          <p:cNvPr id="43012" name="Rectangle 4"/>
          <p:cNvSpPr>
            <a:spLocks noChangeArrowheads="1"/>
          </p:cNvSpPr>
          <p:nvPr/>
        </p:nvSpPr>
        <p:spPr bwMode="auto">
          <a:xfrm>
            <a:off x="2209800" y="5257800"/>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b="1" dirty="0">
                <a:latin typeface="黑体" panose="02010609060101010101" pitchFamily="49" charset="-122"/>
                <a:ea typeface="黑体" panose="02010609060101010101" pitchFamily="49" charset="-122"/>
              </a:rPr>
              <a:t>图中字母所指的海底地形判断止确的是</a:t>
            </a:r>
          </a:p>
          <a:p>
            <a:pPr algn="just"/>
            <a:r>
              <a:rPr kumimoji="1" lang="en-US" altLang="zh-CN" sz="2800" b="1" dirty="0">
                <a:latin typeface="黑体" panose="02010609060101010101" pitchFamily="49" charset="-122"/>
                <a:ea typeface="黑体" panose="02010609060101010101" pitchFamily="49" charset="-122"/>
              </a:rPr>
              <a:t>A</a:t>
            </a:r>
            <a:r>
              <a:rPr kumimoji="1" lang="zh-CN" altLang="en-US" sz="2800" b="1" dirty="0">
                <a:latin typeface="黑体" panose="02010609060101010101" pitchFamily="49" charset="-122"/>
                <a:ea typeface="黑体" panose="02010609060101010101" pitchFamily="49" charset="-122"/>
              </a:rPr>
              <a:t>．图中</a:t>
            </a:r>
            <a:r>
              <a:rPr kumimoji="1" lang="en-US" altLang="zh-CN" sz="2800" b="1" dirty="0">
                <a:latin typeface="黑体" panose="02010609060101010101" pitchFamily="49" charset="-122"/>
                <a:ea typeface="黑体" panose="02010609060101010101" pitchFamily="49" charset="-122"/>
              </a:rPr>
              <a:t>A</a:t>
            </a:r>
            <a:r>
              <a:rPr kumimoji="1" lang="zh-CN" altLang="en-US" sz="2800" b="1" dirty="0">
                <a:latin typeface="黑体" panose="02010609060101010101" pitchFamily="49" charset="-122"/>
                <a:ea typeface="黑体" panose="02010609060101010101" pitchFamily="49" charset="-122"/>
              </a:rPr>
              <a:t>处是大陆架    </a:t>
            </a:r>
            <a:r>
              <a:rPr kumimoji="1" lang="en-US" altLang="zh-CN" sz="2800" b="1" dirty="0">
                <a:latin typeface="黑体" panose="02010609060101010101" pitchFamily="49" charset="-122"/>
                <a:ea typeface="黑体" panose="02010609060101010101" pitchFamily="49" charset="-122"/>
              </a:rPr>
              <a:t>B</a:t>
            </a:r>
            <a:r>
              <a:rPr kumimoji="1" lang="zh-CN" altLang="en-US" sz="2800" b="1" dirty="0">
                <a:latin typeface="黑体" panose="02010609060101010101" pitchFamily="49" charset="-122"/>
                <a:ea typeface="黑体" panose="02010609060101010101" pitchFamily="49" charset="-122"/>
              </a:rPr>
              <a:t>．图中</a:t>
            </a:r>
            <a:r>
              <a:rPr kumimoji="1" lang="en-US" altLang="zh-CN" sz="2800" b="1" dirty="0">
                <a:latin typeface="黑体" panose="02010609060101010101" pitchFamily="49" charset="-122"/>
                <a:ea typeface="黑体" panose="02010609060101010101" pitchFamily="49" charset="-122"/>
              </a:rPr>
              <a:t>B</a:t>
            </a:r>
            <a:r>
              <a:rPr kumimoji="1" lang="zh-CN" altLang="en-US" sz="2800" b="1" dirty="0">
                <a:latin typeface="黑体" panose="02010609060101010101" pitchFamily="49" charset="-122"/>
                <a:ea typeface="黑体" panose="02010609060101010101" pitchFamily="49" charset="-122"/>
              </a:rPr>
              <a:t>处是海岭</a:t>
            </a:r>
          </a:p>
          <a:p>
            <a:pPr algn="just"/>
            <a:r>
              <a:rPr kumimoji="1" lang="en-US" altLang="zh-CN" sz="2800" b="1" dirty="0">
                <a:latin typeface="黑体" panose="02010609060101010101" pitchFamily="49" charset="-122"/>
                <a:ea typeface="黑体" panose="02010609060101010101" pitchFamily="49" charset="-122"/>
              </a:rPr>
              <a:t>C</a:t>
            </a:r>
            <a:r>
              <a:rPr kumimoji="1" lang="zh-CN" altLang="en-US" sz="2800" b="1" dirty="0">
                <a:latin typeface="黑体" panose="02010609060101010101" pitchFamily="49" charset="-122"/>
                <a:ea typeface="黑体" panose="02010609060101010101" pitchFamily="49" charset="-122"/>
              </a:rPr>
              <a:t>．图中</a:t>
            </a:r>
            <a:r>
              <a:rPr kumimoji="1" lang="en-US" altLang="zh-CN" sz="2800" b="1" dirty="0">
                <a:latin typeface="黑体" panose="02010609060101010101" pitchFamily="49" charset="-122"/>
                <a:ea typeface="黑体" panose="02010609060101010101" pitchFamily="49" charset="-122"/>
              </a:rPr>
              <a:t>C</a:t>
            </a:r>
            <a:r>
              <a:rPr kumimoji="1" lang="zh-CN" altLang="en-US" sz="2800" b="1" dirty="0">
                <a:latin typeface="黑体" panose="02010609060101010101" pitchFamily="49" charset="-122"/>
                <a:ea typeface="黑体" panose="02010609060101010101" pitchFamily="49" charset="-122"/>
              </a:rPr>
              <a:t>处是海沟      </a:t>
            </a:r>
            <a:r>
              <a:rPr kumimoji="1" lang="en-US" altLang="zh-CN" sz="2800" b="1" dirty="0">
                <a:latin typeface="黑体" panose="02010609060101010101" pitchFamily="49" charset="-122"/>
                <a:ea typeface="黑体" panose="02010609060101010101" pitchFamily="49" charset="-122"/>
              </a:rPr>
              <a:t>D</a:t>
            </a:r>
            <a:r>
              <a:rPr kumimoji="1" lang="zh-CN" altLang="en-US" sz="2800" b="1" dirty="0">
                <a:latin typeface="黑体" panose="02010609060101010101" pitchFamily="49" charset="-122"/>
                <a:ea typeface="黑体" panose="02010609060101010101" pitchFamily="49" charset="-122"/>
              </a:rPr>
              <a:t>．图中</a:t>
            </a:r>
            <a:r>
              <a:rPr kumimoji="1" lang="en-US" altLang="zh-CN" sz="2800" b="1" dirty="0">
                <a:latin typeface="黑体" panose="02010609060101010101" pitchFamily="49" charset="-122"/>
                <a:ea typeface="黑体" panose="02010609060101010101" pitchFamily="49" charset="-122"/>
              </a:rPr>
              <a:t>D</a:t>
            </a:r>
            <a:r>
              <a:rPr kumimoji="1" lang="zh-CN" altLang="en-US" sz="2800" b="1" dirty="0">
                <a:latin typeface="黑体" panose="02010609060101010101" pitchFamily="49" charset="-122"/>
                <a:ea typeface="黑体" panose="02010609060101010101" pitchFamily="49" charset="-122"/>
              </a:rPr>
              <a:t>处是大陆坡 </a:t>
            </a:r>
          </a:p>
        </p:txBody>
      </p:sp>
      <p:sp>
        <p:nvSpPr>
          <p:cNvPr id="141317" name="Rectangle 5"/>
          <p:cNvSpPr>
            <a:spLocks noChangeArrowheads="1"/>
          </p:cNvSpPr>
          <p:nvPr/>
        </p:nvSpPr>
        <p:spPr bwMode="auto">
          <a:xfrm>
            <a:off x="9753600" y="5181600"/>
            <a:ext cx="388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FF0000"/>
                </a:solidFill>
                <a:latin typeface="楷体_GB2312" pitchFamily="49" charset="-122"/>
                <a:ea typeface="楷体_GB2312" pitchFamily="49" charset="-122"/>
              </a:rPr>
              <a:t>B</a:t>
            </a:r>
          </a:p>
        </p:txBody>
      </p:sp>
    </p:spTree>
    <p:extLst>
      <p:ext uri="{BB962C8B-B14F-4D97-AF65-F5344CB8AC3E}">
        <p14:creationId xmlns:p14="http://schemas.microsoft.com/office/powerpoint/2010/main" val="1472391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gtEl>
                                        <p:attrNameLst>
                                          <p:attrName>style.visibility</p:attrName>
                                        </p:attrNameLst>
                                      </p:cBhvr>
                                      <p:to>
                                        <p:strVal val="visible"/>
                                      </p:to>
                                    </p:set>
                                    <p:anim calcmode="lin" valueType="num">
                                      <p:cBhvr additive="base">
                                        <p:cTn id="7" dur="500" fill="hold"/>
                                        <p:tgtEl>
                                          <p:spTgt spid="141317"/>
                                        </p:tgtEl>
                                        <p:attrNameLst>
                                          <p:attrName>ppt_x</p:attrName>
                                        </p:attrNameLst>
                                      </p:cBhvr>
                                      <p:tavLst>
                                        <p:tav tm="0">
                                          <p:val>
                                            <p:strVal val="0-#ppt_w/2"/>
                                          </p:val>
                                        </p:tav>
                                        <p:tav tm="100000">
                                          <p:val>
                                            <p:strVal val="#ppt_x"/>
                                          </p:val>
                                        </p:tav>
                                      </p:tavLst>
                                    </p:anim>
                                    <p:anim calcmode="lin" valueType="num">
                                      <p:cBhvr additive="base">
                                        <p:cTn id="8" dur="500" fill="hold"/>
                                        <p:tgtEl>
                                          <p:spTgt spid="1413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13" descr="u=1592444698,2863635976&amp;fm=23&amp;gp=0"/>
          <p:cNvSpPr>
            <a:spLocks noChangeAspect="1" noChangeArrowheads="1"/>
          </p:cNvSpPr>
          <p:nvPr/>
        </p:nvSpPr>
        <p:spPr bwMode="auto">
          <a:xfrm>
            <a:off x="5943600" y="3657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黑体" panose="02010609060101010101" pitchFamily="49" charset="-122"/>
            </a:endParaRPr>
          </a:p>
        </p:txBody>
      </p:sp>
      <p:sp>
        <p:nvSpPr>
          <p:cNvPr id="5123" name="AutoShape 17" descr="u=1566609400,2407733808&amp;fm=23&amp;gp=0"/>
          <p:cNvSpPr>
            <a:spLocks noChangeAspect="1" noChangeArrowheads="1"/>
          </p:cNvSpPr>
          <p:nvPr/>
        </p:nvSpPr>
        <p:spPr bwMode="auto">
          <a:xfrm>
            <a:off x="5943600" y="3657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黑体" panose="02010609060101010101" pitchFamily="49" charset="-122"/>
            </a:endParaRPr>
          </a:p>
        </p:txBody>
      </p:sp>
      <p:sp>
        <p:nvSpPr>
          <p:cNvPr id="5124" name="AutoShape 19" descr="u=1566609400,2407733808&amp;fm=23&amp;gp=0"/>
          <p:cNvSpPr>
            <a:spLocks noChangeAspect="1" noChangeArrowheads="1"/>
          </p:cNvSpPr>
          <p:nvPr/>
        </p:nvSpPr>
        <p:spPr bwMode="auto">
          <a:xfrm>
            <a:off x="5943600" y="3657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黑体" panose="02010609060101010101" pitchFamily="49" charset="-122"/>
            </a:endParaRPr>
          </a:p>
        </p:txBody>
      </p:sp>
      <p:pic>
        <p:nvPicPr>
          <p:cNvPr id="5125" name="Picture 23" descr="fc5e5f349936a203251f14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1" y="1828800"/>
            <a:ext cx="4405313" cy="228600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7240" name="Group 72"/>
          <p:cNvGraphicFramePr>
            <a:graphicFrameLocks noGrp="1"/>
          </p:cNvGraphicFramePr>
          <p:nvPr/>
        </p:nvGraphicFramePr>
        <p:xfrm>
          <a:off x="1676400" y="4281488"/>
          <a:ext cx="8686800" cy="2500312"/>
        </p:xfrm>
        <a:graphic>
          <a:graphicData uri="http://schemas.openxmlformats.org/drawingml/2006/table">
            <a:tbl>
              <a:tblPr/>
              <a:tblGrid>
                <a:gridCol w="1219200"/>
                <a:gridCol w="1828800"/>
                <a:gridCol w="2057400"/>
                <a:gridCol w="2362200"/>
                <a:gridCol w="1219200"/>
              </a:tblGrid>
              <a:tr h="425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黑体" pitchFamily="2" charset="-122"/>
                          <a:ea typeface="黑体" pitchFamily="2" charset="-122"/>
                        </a:rPr>
                        <a:t>分类</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黑体" pitchFamily="2" charset="-122"/>
                          <a:ea typeface="黑体" pitchFamily="2" charset="-122"/>
                        </a:rPr>
                        <a:t>能量来源</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黑体" pitchFamily="2" charset="-122"/>
                          <a:ea typeface="黑体" pitchFamily="2" charset="-122"/>
                        </a:rPr>
                        <a:t>表现形式</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黑体" pitchFamily="2" charset="-122"/>
                          <a:ea typeface="黑体" pitchFamily="2" charset="-122"/>
                        </a:rPr>
                        <a:t>对地表形态的影响</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黑体" pitchFamily="2" charset="-122"/>
                          <a:ea typeface="黑体" pitchFamily="2" charset="-122"/>
                        </a:rPr>
                        <a:t>相互关系</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4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CC0000"/>
                          </a:solidFill>
                          <a:effectLst/>
                          <a:latin typeface="黑体" pitchFamily="2" charset="-122"/>
                          <a:ea typeface="黑体" pitchFamily="2" charset="-122"/>
                        </a:rPr>
                        <a:t>内力</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CC0000"/>
                          </a:solidFill>
                          <a:effectLst/>
                          <a:latin typeface="黑体" pitchFamily="2" charset="-122"/>
                          <a:ea typeface="黑体" pitchFamily="2" charset="-122"/>
                        </a:rPr>
                        <a:t>作用</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CC0000"/>
                          </a:solidFill>
                          <a:effectLst/>
                          <a:latin typeface="黑体" pitchFamily="2" charset="-122"/>
                          <a:ea typeface="黑体" pitchFamily="2" charset="-122"/>
                        </a:rPr>
                        <a:t>     </a:t>
                      </a:r>
                      <a:endParaRPr kumimoji="0" lang="en-US" altLang="zh-CN" sz="2400" b="0" i="0" u="none" strike="noStrike" cap="none" normalizeH="0" baseline="0" smtClean="0">
                        <a:ln>
                          <a:noFill/>
                        </a:ln>
                        <a:solidFill>
                          <a:schemeClr val="tx1"/>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smtClean="0">
                        <a:ln>
                          <a:noFill/>
                        </a:ln>
                        <a:solidFill>
                          <a:srgbClr val="CC0000"/>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990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CC0000"/>
                          </a:solidFill>
                          <a:effectLst/>
                          <a:latin typeface="黑体" pitchFamily="2" charset="-122"/>
                          <a:ea typeface="黑体" pitchFamily="2" charset="-122"/>
                        </a:rPr>
                        <a:t>外力</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CC0000"/>
                          </a:solidFill>
                          <a:effectLst/>
                          <a:latin typeface="黑体" pitchFamily="2" charset="-122"/>
                          <a:ea typeface="黑体" pitchFamily="2" charset="-122"/>
                        </a:rPr>
                        <a:t>作用</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smtClean="0">
                        <a:ln>
                          <a:noFill/>
                        </a:ln>
                        <a:solidFill>
                          <a:srgbClr val="CC0000"/>
                        </a:solidFill>
                        <a:effectLst/>
                        <a:latin typeface="黑体" pitchFamily="2" charset="-122"/>
                        <a:ea typeface="黑体"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sp>
        <p:nvSpPr>
          <p:cNvPr id="5148" name="Text Box 28"/>
          <p:cNvSpPr txBox="1">
            <a:spLocks noChangeArrowheads="1"/>
          </p:cNvSpPr>
          <p:nvPr/>
        </p:nvSpPr>
        <p:spPr bwMode="auto">
          <a:xfrm>
            <a:off x="9067800" y="4860926"/>
            <a:ext cx="1295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solidFill>
                  <a:srgbClr val="CC0000"/>
                </a:solidFill>
                <a:latin typeface="黑体" panose="02010609060101010101" pitchFamily="49" charset="-122"/>
                <a:ea typeface="黑体" panose="02010609060101010101" pitchFamily="49" charset="-122"/>
              </a:rPr>
              <a:t>同时进行，一般来说</a:t>
            </a:r>
            <a:r>
              <a:rPr kumimoji="1" lang="en-US" altLang="zh-CN" sz="2000">
                <a:solidFill>
                  <a:srgbClr val="CC0000"/>
                </a:solidFill>
                <a:latin typeface="黑体" panose="02010609060101010101" pitchFamily="49" charset="-122"/>
                <a:ea typeface="黑体" panose="02010609060101010101" pitchFamily="49" charset="-122"/>
              </a:rPr>
              <a:t>,</a:t>
            </a:r>
            <a:r>
              <a:rPr kumimoji="1" lang="zh-CN" altLang="en-US" sz="2000">
                <a:solidFill>
                  <a:srgbClr val="CC0000"/>
                </a:solidFill>
                <a:latin typeface="黑体" panose="02010609060101010101" pitchFamily="49" charset="-122"/>
                <a:ea typeface="黑体" panose="02010609060101010101" pitchFamily="49" charset="-122"/>
              </a:rPr>
              <a:t>以内力作用为主导</a:t>
            </a:r>
            <a:endParaRPr lang="zh-CN" altLang="en-US" sz="2000">
              <a:latin typeface="黑体" panose="02010609060101010101" pitchFamily="49" charset="-122"/>
              <a:ea typeface="黑体" panose="02010609060101010101" pitchFamily="49" charset="-122"/>
            </a:endParaRPr>
          </a:p>
        </p:txBody>
      </p:sp>
      <p:sp>
        <p:nvSpPr>
          <p:cNvPr id="5149" name="Text Box 29"/>
          <p:cNvSpPr txBox="1">
            <a:spLocks noChangeArrowheads="1"/>
          </p:cNvSpPr>
          <p:nvPr/>
        </p:nvSpPr>
        <p:spPr bwMode="auto">
          <a:xfrm>
            <a:off x="3048000" y="4724401"/>
            <a:ext cx="152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a:solidFill>
                  <a:srgbClr val="CC00CC"/>
                </a:solidFill>
                <a:latin typeface="黑体" panose="02010609060101010101" pitchFamily="49" charset="-122"/>
                <a:ea typeface="黑体" panose="02010609060101010101" pitchFamily="49" charset="-122"/>
              </a:rPr>
              <a:t>地球内部，</a:t>
            </a:r>
          </a:p>
          <a:p>
            <a:pPr eaLnBrk="1" hangingPunct="1">
              <a:spcBef>
                <a:spcPct val="50000"/>
              </a:spcBef>
              <a:buFontTx/>
              <a:buNone/>
            </a:pPr>
            <a:r>
              <a:rPr kumimoji="1" lang="zh-CN" altLang="en-US" sz="2000">
                <a:solidFill>
                  <a:srgbClr val="CC00CC"/>
                </a:solidFill>
                <a:latin typeface="黑体" panose="02010609060101010101" pitchFamily="49" charset="-122"/>
                <a:ea typeface="黑体" panose="02010609060101010101" pitchFamily="49" charset="-122"/>
              </a:rPr>
              <a:t>热能</a:t>
            </a:r>
            <a:endParaRPr lang="zh-CN" altLang="en-US" sz="2000">
              <a:solidFill>
                <a:srgbClr val="CC00CC"/>
              </a:solidFill>
              <a:latin typeface="黑体" panose="02010609060101010101" pitchFamily="49" charset="-122"/>
              <a:ea typeface="黑体" panose="02010609060101010101" pitchFamily="49" charset="-122"/>
            </a:endParaRPr>
          </a:p>
        </p:txBody>
      </p:sp>
      <p:sp>
        <p:nvSpPr>
          <p:cNvPr id="5150" name="Text Box 30"/>
          <p:cNvSpPr txBox="1">
            <a:spLocks noChangeArrowheads="1"/>
          </p:cNvSpPr>
          <p:nvPr/>
        </p:nvSpPr>
        <p:spPr bwMode="auto">
          <a:xfrm>
            <a:off x="3124200" y="5867401"/>
            <a:ext cx="152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solidFill>
                  <a:srgbClr val="CC00CC"/>
                </a:solidFill>
                <a:latin typeface="黑体" panose="02010609060101010101" pitchFamily="49" charset="-122"/>
                <a:ea typeface="黑体" panose="02010609060101010101" pitchFamily="49" charset="-122"/>
              </a:rPr>
              <a:t>地球外部，</a:t>
            </a:r>
          </a:p>
          <a:p>
            <a:pPr eaLnBrk="1" hangingPunct="1">
              <a:spcBef>
                <a:spcPct val="0"/>
              </a:spcBef>
              <a:buFontTx/>
              <a:buNone/>
            </a:pPr>
            <a:r>
              <a:rPr kumimoji="1" lang="zh-CN" altLang="en-US" sz="2000">
                <a:solidFill>
                  <a:srgbClr val="CC00CC"/>
                </a:solidFill>
                <a:latin typeface="黑体" panose="02010609060101010101" pitchFamily="49" charset="-122"/>
                <a:ea typeface="黑体" panose="02010609060101010101" pitchFamily="49" charset="-122"/>
              </a:rPr>
              <a:t>太阳能</a:t>
            </a:r>
            <a:endParaRPr lang="zh-CN" altLang="en-US" sz="2000">
              <a:solidFill>
                <a:srgbClr val="CC00CC"/>
              </a:solidFill>
              <a:latin typeface="黑体" panose="02010609060101010101" pitchFamily="49" charset="-122"/>
              <a:ea typeface="黑体" panose="02010609060101010101" pitchFamily="49" charset="-122"/>
            </a:endParaRPr>
          </a:p>
        </p:txBody>
      </p:sp>
      <p:sp>
        <p:nvSpPr>
          <p:cNvPr id="5151" name="Text Box 31"/>
          <p:cNvSpPr txBox="1">
            <a:spLocks noChangeArrowheads="1"/>
          </p:cNvSpPr>
          <p:nvPr/>
        </p:nvSpPr>
        <p:spPr bwMode="auto">
          <a:xfrm>
            <a:off x="4800600" y="4724401"/>
            <a:ext cx="2057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zh-CN" altLang="en-US" sz="2000">
                <a:solidFill>
                  <a:srgbClr val="006600"/>
                </a:solidFill>
                <a:latin typeface="黑体" panose="02010609060101010101" pitchFamily="49" charset="-122"/>
                <a:ea typeface="黑体" panose="02010609060101010101" pitchFamily="49" charset="-122"/>
              </a:rPr>
              <a:t>地壳运动，     岩浆活动，       变质作用，地震</a:t>
            </a:r>
            <a:endParaRPr lang="zh-CN" altLang="en-US" sz="2000">
              <a:solidFill>
                <a:srgbClr val="006600"/>
              </a:solidFill>
              <a:latin typeface="黑体" panose="02010609060101010101" pitchFamily="49" charset="-122"/>
              <a:ea typeface="黑体" panose="02010609060101010101" pitchFamily="49" charset="-122"/>
            </a:endParaRPr>
          </a:p>
        </p:txBody>
      </p:sp>
      <p:sp>
        <p:nvSpPr>
          <p:cNvPr id="5152" name="Text Box 32"/>
          <p:cNvSpPr txBox="1">
            <a:spLocks noChangeArrowheads="1"/>
          </p:cNvSpPr>
          <p:nvPr/>
        </p:nvSpPr>
        <p:spPr bwMode="auto">
          <a:xfrm>
            <a:off x="4800600" y="5791201"/>
            <a:ext cx="1905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kumimoji="1" lang="zh-CN" altLang="en-US" sz="2000">
                <a:solidFill>
                  <a:srgbClr val="006600"/>
                </a:solidFill>
                <a:latin typeface="黑体" panose="02010609060101010101" pitchFamily="49" charset="-122"/>
                <a:ea typeface="黑体" panose="02010609060101010101" pitchFamily="49" charset="-122"/>
              </a:rPr>
              <a:t>风化，侵蚀，搬运，堆积，固结成岩</a:t>
            </a:r>
            <a:endParaRPr lang="zh-CN" altLang="en-US" sz="2000">
              <a:solidFill>
                <a:srgbClr val="006600"/>
              </a:solidFill>
              <a:latin typeface="黑体" panose="02010609060101010101" pitchFamily="49" charset="-122"/>
              <a:ea typeface="黑体" panose="02010609060101010101" pitchFamily="49" charset="-122"/>
            </a:endParaRPr>
          </a:p>
        </p:txBody>
      </p:sp>
      <p:sp>
        <p:nvSpPr>
          <p:cNvPr id="5153" name="Text Box 33"/>
          <p:cNvSpPr txBox="1">
            <a:spLocks noChangeArrowheads="1"/>
          </p:cNvSpPr>
          <p:nvPr/>
        </p:nvSpPr>
        <p:spPr bwMode="auto">
          <a:xfrm>
            <a:off x="6934200" y="4953001"/>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kumimoji="1" lang="zh-CN" altLang="en-US" sz="2000">
                <a:latin typeface="黑体" panose="02010609060101010101" pitchFamily="49" charset="-122"/>
                <a:ea typeface="黑体" panose="02010609060101010101" pitchFamily="49" charset="-122"/>
              </a:rPr>
              <a:t>使地表高低</a:t>
            </a:r>
            <a:r>
              <a:rPr kumimoji="1" lang="zh-CN" altLang="en-US" sz="2000">
                <a:solidFill>
                  <a:srgbClr val="CC00CC"/>
                </a:solidFill>
                <a:latin typeface="黑体" panose="02010609060101010101" pitchFamily="49" charset="-122"/>
                <a:ea typeface="黑体" panose="02010609060101010101" pitchFamily="49" charset="-122"/>
              </a:rPr>
              <a:t>不平</a:t>
            </a:r>
            <a:endParaRPr lang="zh-CN" altLang="en-US" sz="2000">
              <a:latin typeface="黑体" panose="02010609060101010101" pitchFamily="49" charset="-122"/>
              <a:ea typeface="黑体" panose="02010609060101010101" pitchFamily="49" charset="-122"/>
            </a:endParaRPr>
          </a:p>
        </p:txBody>
      </p:sp>
      <p:sp>
        <p:nvSpPr>
          <p:cNvPr id="5154" name="Text Box 34"/>
          <p:cNvSpPr txBox="1">
            <a:spLocks noChangeArrowheads="1"/>
          </p:cNvSpPr>
          <p:nvPr/>
        </p:nvSpPr>
        <p:spPr bwMode="auto">
          <a:xfrm>
            <a:off x="6934200" y="60198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latin typeface="黑体" panose="02010609060101010101" pitchFamily="49" charset="-122"/>
                <a:ea typeface="黑体" panose="02010609060101010101" pitchFamily="49" charset="-122"/>
              </a:rPr>
              <a:t>使地表趋于</a:t>
            </a:r>
            <a:r>
              <a:rPr kumimoji="1" lang="zh-CN" altLang="en-US" sz="2000">
                <a:solidFill>
                  <a:srgbClr val="CC00CC"/>
                </a:solidFill>
                <a:latin typeface="黑体" panose="02010609060101010101" pitchFamily="49" charset="-122"/>
                <a:ea typeface="黑体" panose="02010609060101010101" pitchFamily="49" charset="-122"/>
              </a:rPr>
              <a:t>平坦</a:t>
            </a:r>
          </a:p>
        </p:txBody>
      </p:sp>
      <p:sp>
        <p:nvSpPr>
          <p:cNvPr id="5156" name="Text Box 36"/>
          <p:cNvSpPr txBox="1">
            <a:spLocks noChangeArrowheads="1"/>
          </p:cNvSpPr>
          <p:nvPr/>
        </p:nvSpPr>
        <p:spPr bwMode="auto">
          <a:xfrm>
            <a:off x="1676400" y="11430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ea typeface="黑体" panose="02010609060101010101" pitchFamily="49" charset="-122"/>
              </a:rPr>
              <a:t>引起地壳及其表面形态不断发生变化的作用</a:t>
            </a:r>
          </a:p>
        </p:txBody>
      </p:sp>
      <p:sp>
        <p:nvSpPr>
          <p:cNvPr id="5157" name="Line 37"/>
          <p:cNvSpPr>
            <a:spLocks noChangeShapeType="1"/>
          </p:cNvSpPr>
          <p:nvPr/>
        </p:nvSpPr>
        <p:spPr bwMode="auto">
          <a:xfrm>
            <a:off x="7696200" y="1371600"/>
            <a:ext cx="6858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8" name="Text Box 38"/>
          <p:cNvSpPr txBox="1">
            <a:spLocks noChangeArrowheads="1"/>
          </p:cNvSpPr>
          <p:nvPr/>
        </p:nvSpPr>
        <p:spPr bwMode="auto">
          <a:xfrm>
            <a:off x="8610600" y="1143001"/>
            <a:ext cx="1828800" cy="519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bg1"/>
                </a:solidFill>
                <a:ea typeface="楷体_GB2312" pitchFamily="49" charset="-122"/>
              </a:rPr>
              <a:t>地质作用</a:t>
            </a:r>
          </a:p>
        </p:txBody>
      </p:sp>
      <p:sp>
        <p:nvSpPr>
          <p:cNvPr id="7241" name="Rectangle 35"/>
          <p:cNvSpPr>
            <a:spLocks noChangeArrowheads="1"/>
          </p:cNvSpPr>
          <p:nvPr/>
        </p:nvSpPr>
        <p:spPr bwMode="auto">
          <a:xfrm>
            <a:off x="1371600" y="1524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400">
                <a:solidFill>
                  <a:schemeClr val="accent2"/>
                </a:solidFill>
                <a:latin typeface="黑体" panose="02010609060101010101" pitchFamily="49" charset="-122"/>
                <a:ea typeface="黑体" panose="02010609060101010101" pitchFamily="49" charset="-122"/>
              </a:rPr>
              <a:t>  </a:t>
            </a:r>
            <a:r>
              <a:rPr lang="zh-CN" altLang="en-US" sz="4400">
                <a:solidFill>
                  <a:schemeClr val="accent2"/>
                </a:solidFill>
                <a:latin typeface="黑体" panose="02010609060101010101" pitchFamily="49" charset="-122"/>
                <a:ea typeface="黑体" panose="02010609060101010101" pitchFamily="49" charset="-122"/>
              </a:rPr>
              <a:t>不断变化的地表形态</a:t>
            </a:r>
          </a:p>
        </p:txBody>
      </p:sp>
      <p:sp>
        <p:nvSpPr>
          <p:cNvPr id="5162" name="Text Box 74"/>
          <p:cNvSpPr txBox="1">
            <a:spLocks noChangeArrowheads="1"/>
          </p:cNvSpPr>
          <p:nvPr/>
        </p:nvSpPr>
        <p:spPr bwMode="auto">
          <a:xfrm>
            <a:off x="8686800" y="1828801"/>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ea typeface="黑体" panose="02010609060101010101" pitchFamily="49" charset="-122"/>
              </a:rPr>
              <a:t>台湾野柳公园</a:t>
            </a:r>
          </a:p>
        </p:txBody>
      </p:sp>
      <p:pic>
        <p:nvPicPr>
          <p:cNvPr id="5163" name="Picture 76" descr="d52a2834349b033be2b1520814ce36d3d539bd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831975"/>
            <a:ext cx="4038600" cy="2292350"/>
          </a:xfrm>
          <a:prstGeom prst="rect">
            <a:avLst/>
          </a:prstGeom>
          <a:noFill/>
          <a:ln w="285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64" name="Text Box 79"/>
          <p:cNvSpPr txBox="1">
            <a:spLocks noChangeArrowheads="1"/>
          </p:cNvSpPr>
          <p:nvPr/>
        </p:nvSpPr>
        <p:spPr bwMode="auto">
          <a:xfrm>
            <a:off x="1676400" y="19812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ea typeface="黑体" panose="02010609060101010101" pitchFamily="49" charset="-122"/>
              </a:rPr>
              <a:t>珠峰</a:t>
            </a:r>
          </a:p>
        </p:txBody>
      </p:sp>
      <p:sp>
        <p:nvSpPr>
          <p:cNvPr id="5165" name="Text Box 80"/>
          <p:cNvSpPr txBox="1">
            <a:spLocks noChangeArrowheads="1"/>
          </p:cNvSpPr>
          <p:nvPr/>
        </p:nvSpPr>
        <p:spPr bwMode="auto">
          <a:xfrm>
            <a:off x="5943600" y="1752600"/>
            <a:ext cx="2209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600">
                <a:latin typeface="黑体" panose="02010609060101010101" pitchFamily="49" charset="-122"/>
                <a:ea typeface="黑体" panose="02010609060101010101" pitchFamily="49" charset="-122"/>
              </a:rPr>
              <a:t>科学家预估女王头的脖子会因海水以及风、雨等自然现象而变得越来越细，在（</a:t>
            </a:r>
            <a:r>
              <a:rPr lang="en-US" altLang="zh-CN" sz="1600">
                <a:latin typeface="黑体" panose="02010609060101010101" pitchFamily="49" charset="-122"/>
                <a:ea typeface="黑体" panose="02010609060101010101" pitchFamily="49" charset="-122"/>
              </a:rPr>
              <a:t>2014</a:t>
            </a:r>
            <a:r>
              <a:rPr lang="zh-CN" altLang="en-US" sz="1600">
                <a:latin typeface="黑体" panose="02010609060101010101" pitchFamily="49" charset="-122"/>
                <a:ea typeface="黑体" panose="02010609060101010101" pitchFamily="49" charset="-122"/>
              </a:rPr>
              <a:t>年的）</a:t>
            </a:r>
            <a:r>
              <a:rPr lang="en-US" altLang="zh-CN" sz="1600">
                <a:latin typeface="黑体" panose="02010609060101010101" pitchFamily="49" charset="-122"/>
                <a:ea typeface="黑体" panose="02010609060101010101" pitchFamily="49" charset="-122"/>
              </a:rPr>
              <a:t>25</a:t>
            </a:r>
            <a:r>
              <a:rPr lang="zh-CN" altLang="en-US" sz="1600">
                <a:latin typeface="黑体" panose="02010609060101010101" pitchFamily="49" charset="-122"/>
                <a:ea typeface="黑体" panose="02010609060101010101" pitchFamily="49" charset="-122"/>
              </a:rPr>
              <a:t>年后断掉。</a:t>
            </a:r>
          </a:p>
        </p:txBody>
      </p:sp>
      <p:sp>
        <p:nvSpPr>
          <p:cNvPr id="5166" name="Rectangle 81"/>
          <p:cNvSpPr>
            <a:spLocks noChangeArrowheads="1"/>
          </p:cNvSpPr>
          <p:nvPr/>
        </p:nvSpPr>
        <p:spPr bwMode="auto">
          <a:xfrm>
            <a:off x="3352801" y="1828801"/>
            <a:ext cx="234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33327"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chemeClr val="bg1"/>
                </a:solidFill>
                <a:ea typeface="黑体" panose="02010609060101010101" pitchFamily="49" charset="-122"/>
              </a:rPr>
              <a:t>每年</a:t>
            </a:r>
            <a:r>
              <a:rPr lang="en-US" altLang="zh-CN" sz="1800">
                <a:solidFill>
                  <a:schemeClr val="bg1"/>
                </a:solidFill>
                <a:ea typeface="黑体" panose="02010609060101010101" pitchFamily="49" charset="-122"/>
              </a:rPr>
              <a:t>0.33-1.27</a:t>
            </a:r>
            <a:r>
              <a:rPr lang="zh-CN" altLang="en-US" sz="1800">
                <a:solidFill>
                  <a:schemeClr val="bg1"/>
                </a:solidFill>
                <a:ea typeface="黑体" panose="02010609060101010101" pitchFamily="49" charset="-122"/>
              </a:rPr>
              <a:t>厘米升高</a:t>
            </a:r>
            <a:endParaRPr lang="zh-CN" altLang="en-US" sz="1800">
              <a:solidFill>
                <a:schemeClr val="bg1"/>
              </a:solidFill>
            </a:endParaRPr>
          </a:p>
        </p:txBody>
      </p:sp>
    </p:spTree>
    <p:extLst>
      <p:ext uri="{BB962C8B-B14F-4D97-AF65-F5344CB8AC3E}">
        <p14:creationId xmlns:p14="http://schemas.microsoft.com/office/powerpoint/2010/main" val="160091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41"/>
                                        </p:tgtEl>
                                        <p:attrNameLst>
                                          <p:attrName>style.visibility</p:attrName>
                                        </p:attrNameLst>
                                      </p:cBhvr>
                                      <p:to>
                                        <p:strVal val="visible"/>
                                      </p:to>
                                    </p:set>
                                    <p:animEffect transition="in" filter="blinds(horizontal)">
                                      <p:cBhvr>
                                        <p:cTn id="7" dur="500"/>
                                        <p:tgtEl>
                                          <p:spTgt spid="72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4" presetClass="entr" presetSubtype="0" fill="hold" grpId="0" nodeType="clickEffect">
                                  <p:stCondLst>
                                    <p:cond delay="0"/>
                                  </p:stCondLst>
                                  <p:childTnLst>
                                    <p:set>
                                      <p:cBhvr>
                                        <p:cTn id="11" dur="1" fill="hold">
                                          <p:stCondLst>
                                            <p:cond delay="0"/>
                                          </p:stCondLst>
                                        </p:cTn>
                                        <p:tgtEl>
                                          <p:spTgt spid="5156"/>
                                        </p:tgtEl>
                                        <p:attrNameLst>
                                          <p:attrName>style.visibility</p:attrName>
                                        </p:attrNameLst>
                                      </p:cBhvr>
                                      <p:to>
                                        <p:strVal val="visible"/>
                                      </p:to>
                                    </p:set>
                                    <p:anim from="(-#ppt_w/2)" to="(#ppt_x)" calcmode="lin" valueType="num">
                                      <p:cBhvr>
                                        <p:cTn id="12" dur="600" fill="hold">
                                          <p:stCondLst>
                                            <p:cond delay="0"/>
                                          </p:stCondLst>
                                        </p:cTn>
                                        <p:tgtEl>
                                          <p:spTgt spid="5156"/>
                                        </p:tgtEl>
                                        <p:attrNameLst>
                                          <p:attrName>ppt_x</p:attrName>
                                        </p:attrNameLst>
                                      </p:cBhvr>
                                    </p:anim>
                                    <p:anim from="0" to="-1.0" calcmode="lin" valueType="num">
                                      <p:cBhvr>
                                        <p:cTn id="13" dur="200" decel="50000" autoRev="1" fill="hold">
                                          <p:stCondLst>
                                            <p:cond delay="600"/>
                                          </p:stCondLst>
                                        </p:cTn>
                                        <p:tgtEl>
                                          <p:spTgt spid="5156"/>
                                        </p:tgtEl>
                                        <p:attrNameLst>
                                          <p:attrName>xshear</p:attrName>
                                        </p:attrNameLst>
                                      </p:cBhvr>
                                    </p:anim>
                                    <p:animScale>
                                      <p:cBhvr>
                                        <p:cTn id="14" dur="200" decel="100000" autoRev="1" fill="hold">
                                          <p:stCondLst>
                                            <p:cond delay="600"/>
                                          </p:stCondLst>
                                        </p:cTn>
                                        <p:tgtEl>
                                          <p:spTgt spid="5156"/>
                                        </p:tgtEl>
                                      </p:cBhvr>
                                      <p:from x="100000" y="100000"/>
                                      <p:to x="80000" y="100000"/>
                                    </p:animScale>
                                    <p:anim by="(#ppt_h/3+#ppt_w*0.1)" calcmode="lin" valueType="num">
                                      <p:cBhvr additive="sum">
                                        <p:cTn id="15" dur="200" decel="100000" autoRev="1" fill="hold">
                                          <p:stCondLst>
                                            <p:cond delay="600"/>
                                          </p:stCondLst>
                                        </p:cTn>
                                        <p:tgtEl>
                                          <p:spTgt spid="5156"/>
                                        </p:tgtEl>
                                        <p:attrNameLst>
                                          <p:attrName>ppt_x</p:attrName>
                                        </p:attrNameLst>
                                      </p:cBhvr>
                                    </p:anim>
                                  </p:childTnLst>
                                </p:cTn>
                              </p:par>
                              <p:par>
                                <p:cTn id="16" presetID="34" presetClass="entr" presetSubtype="0" fill="hold" grpId="0" nodeType="withEffect">
                                  <p:stCondLst>
                                    <p:cond delay="0"/>
                                  </p:stCondLst>
                                  <p:childTnLst>
                                    <p:set>
                                      <p:cBhvr>
                                        <p:cTn id="17" dur="1" fill="hold">
                                          <p:stCondLst>
                                            <p:cond delay="0"/>
                                          </p:stCondLst>
                                        </p:cTn>
                                        <p:tgtEl>
                                          <p:spTgt spid="5158"/>
                                        </p:tgtEl>
                                        <p:attrNameLst>
                                          <p:attrName>style.visibility</p:attrName>
                                        </p:attrNameLst>
                                      </p:cBhvr>
                                      <p:to>
                                        <p:strVal val="visible"/>
                                      </p:to>
                                    </p:set>
                                    <p:anim from="(-#ppt_w/2)" to="(#ppt_x)" calcmode="lin" valueType="num">
                                      <p:cBhvr>
                                        <p:cTn id="18" dur="600" fill="hold">
                                          <p:stCondLst>
                                            <p:cond delay="0"/>
                                          </p:stCondLst>
                                        </p:cTn>
                                        <p:tgtEl>
                                          <p:spTgt spid="5158"/>
                                        </p:tgtEl>
                                        <p:attrNameLst>
                                          <p:attrName>ppt_x</p:attrName>
                                        </p:attrNameLst>
                                      </p:cBhvr>
                                    </p:anim>
                                    <p:anim from="0" to="-1.0" calcmode="lin" valueType="num">
                                      <p:cBhvr>
                                        <p:cTn id="19" dur="200" decel="50000" autoRev="1" fill="hold">
                                          <p:stCondLst>
                                            <p:cond delay="600"/>
                                          </p:stCondLst>
                                        </p:cTn>
                                        <p:tgtEl>
                                          <p:spTgt spid="5158"/>
                                        </p:tgtEl>
                                        <p:attrNameLst>
                                          <p:attrName>xshear</p:attrName>
                                        </p:attrNameLst>
                                      </p:cBhvr>
                                    </p:anim>
                                    <p:animScale>
                                      <p:cBhvr>
                                        <p:cTn id="20" dur="200" decel="100000" autoRev="1" fill="hold">
                                          <p:stCondLst>
                                            <p:cond delay="600"/>
                                          </p:stCondLst>
                                        </p:cTn>
                                        <p:tgtEl>
                                          <p:spTgt spid="5158"/>
                                        </p:tgtEl>
                                      </p:cBhvr>
                                      <p:from x="100000" y="100000"/>
                                      <p:to x="80000" y="100000"/>
                                    </p:animScale>
                                    <p:anim by="(#ppt_h/3+#ppt_w*0.1)" calcmode="lin" valueType="num">
                                      <p:cBhvr additive="sum">
                                        <p:cTn id="21" dur="200" decel="100000" autoRev="1" fill="hold">
                                          <p:stCondLst>
                                            <p:cond delay="600"/>
                                          </p:stCondLst>
                                        </p:cTn>
                                        <p:tgtEl>
                                          <p:spTgt spid="5158"/>
                                        </p:tgtEl>
                                        <p:attrNameLst>
                                          <p:attrName>ppt_x</p:attrName>
                                        </p:attrNameLst>
                                      </p:cBhvr>
                                    </p:anim>
                                  </p:childTnLst>
                                </p:cTn>
                              </p:par>
                              <p:par>
                                <p:cTn id="22" presetID="34" presetClass="entr" presetSubtype="0" fill="hold" grpId="0" nodeType="withEffect">
                                  <p:stCondLst>
                                    <p:cond delay="0"/>
                                  </p:stCondLst>
                                  <p:childTnLst>
                                    <p:set>
                                      <p:cBhvr>
                                        <p:cTn id="23" dur="1" fill="hold">
                                          <p:stCondLst>
                                            <p:cond delay="0"/>
                                          </p:stCondLst>
                                        </p:cTn>
                                        <p:tgtEl>
                                          <p:spTgt spid="5157"/>
                                        </p:tgtEl>
                                        <p:attrNameLst>
                                          <p:attrName>style.visibility</p:attrName>
                                        </p:attrNameLst>
                                      </p:cBhvr>
                                      <p:to>
                                        <p:strVal val="visible"/>
                                      </p:to>
                                    </p:set>
                                    <p:anim from="(-#ppt_w/2)" to="(#ppt_x)" calcmode="lin" valueType="num">
                                      <p:cBhvr>
                                        <p:cTn id="24" dur="600" fill="hold">
                                          <p:stCondLst>
                                            <p:cond delay="0"/>
                                          </p:stCondLst>
                                        </p:cTn>
                                        <p:tgtEl>
                                          <p:spTgt spid="5157"/>
                                        </p:tgtEl>
                                        <p:attrNameLst>
                                          <p:attrName>ppt_x</p:attrName>
                                        </p:attrNameLst>
                                      </p:cBhvr>
                                    </p:anim>
                                    <p:anim from="0" to="-1.0" calcmode="lin" valueType="num">
                                      <p:cBhvr>
                                        <p:cTn id="25" dur="200" decel="50000" autoRev="1" fill="hold">
                                          <p:stCondLst>
                                            <p:cond delay="600"/>
                                          </p:stCondLst>
                                        </p:cTn>
                                        <p:tgtEl>
                                          <p:spTgt spid="5157"/>
                                        </p:tgtEl>
                                        <p:attrNameLst>
                                          <p:attrName>xshear</p:attrName>
                                        </p:attrNameLst>
                                      </p:cBhvr>
                                    </p:anim>
                                    <p:animScale>
                                      <p:cBhvr>
                                        <p:cTn id="26" dur="200" decel="100000" autoRev="1" fill="hold">
                                          <p:stCondLst>
                                            <p:cond delay="600"/>
                                          </p:stCondLst>
                                        </p:cTn>
                                        <p:tgtEl>
                                          <p:spTgt spid="5157"/>
                                        </p:tgtEl>
                                      </p:cBhvr>
                                      <p:from x="100000" y="100000"/>
                                      <p:to x="80000" y="100000"/>
                                    </p:animScale>
                                    <p:anim by="(#ppt_h/3+#ppt_w*0.1)" calcmode="lin" valueType="num">
                                      <p:cBhvr additive="sum">
                                        <p:cTn id="27" dur="200" decel="100000" autoRev="1" fill="hold">
                                          <p:stCondLst>
                                            <p:cond delay="600"/>
                                          </p:stCondLst>
                                        </p:cTn>
                                        <p:tgtEl>
                                          <p:spTgt spid="5157"/>
                                        </p:tgtEl>
                                        <p:attrNameLst>
                                          <p:attrName>ppt_x</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7240"/>
                                        </p:tgtEl>
                                        <p:attrNameLst>
                                          <p:attrName>style.visibility</p:attrName>
                                        </p:attrNameLst>
                                      </p:cBhvr>
                                      <p:to>
                                        <p:strVal val="visible"/>
                                      </p:to>
                                    </p:set>
                                    <p:animEffect transition="in" filter="slide(fromBottom)">
                                      <p:cBhvr>
                                        <p:cTn id="32" dur="500"/>
                                        <p:tgtEl>
                                          <p:spTgt spid="72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149"/>
                                        </p:tgtEl>
                                        <p:attrNameLst>
                                          <p:attrName>style.visibility</p:attrName>
                                        </p:attrNameLst>
                                      </p:cBhvr>
                                      <p:to>
                                        <p:strVal val="visible"/>
                                      </p:to>
                                    </p:set>
                                    <p:anim calcmode="lin" valueType="num">
                                      <p:cBhvr additive="base">
                                        <p:cTn id="37" dur="500" fill="hold"/>
                                        <p:tgtEl>
                                          <p:spTgt spid="5149"/>
                                        </p:tgtEl>
                                        <p:attrNameLst>
                                          <p:attrName>ppt_x</p:attrName>
                                        </p:attrNameLst>
                                      </p:cBhvr>
                                      <p:tavLst>
                                        <p:tav tm="0">
                                          <p:val>
                                            <p:strVal val="#ppt_x"/>
                                          </p:val>
                                        </p:tav>
                                        <p:tav tm="100000">
                                          <p:val>
                                            <p:strVal val="#ppt_x"/>
                                          </p:val>
                                        </p:tav>
                                      </p:tavLst>
                                    </p:anim>
                                    <p:anim calcmode="lin" valueType="num">
                                      <p:cBhvr additive="base">
                                        <p:cTn id="38" dur="500" fill="hold"/>
                                        <p:tgtEl>
                                          <p:spTgt spid="514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5151"/>
                                        </p:tgtEl>
                                        <p:attrNameLst>
                                          <p:attrName>style.visibility</p:attrName>
                                        </p:attrNameLst>
                                      </p:cBhvr>
                                      <p:to>
                                        <p:strVal val="visible"/>
                                      </p:to>
                                    </p:set>
                                    <p:animEffect transition="in" filter="box(in)">
                                      <p:cBhvr>
                                        <p:cTn id="43" dur="500"/>
                                        <p:tgtEl>
                                          <p:spTgt spid="51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5153"/>
                                        </p:tgtEl>
                                        <p:attrNameLst>
                                          <p:attrName>style.visibility</p:attrName>
                                        </p:attrNameLst>
                                      </p:cBhvr>
                                      <p:to>
                                        <p:strVal val="visible"/>
                                      </p:to>
                                    </p:set>
                                    <p:animEffect transition="in" filter="checkerboard(across)">
                                      <p:cBhvr>
                                        <p:cTn id="48" dur="500"/>
                                        <p:tgtEl>
                                          <p:spTgt spid="515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150"/>
                                        </p:tgtEl>
                                        <p:attrNameLst>
                                          <p:attrName>style.visibility</p:attrName>
                                        </p:attrNameLst>
                                      </p:cBhvr>
                                      <p:to>
                                        <p:strVal val="visible"/>
                                      </p:to>
                                    </p:set>
                                    <p:anim calcmode="lin" valueType="num">
                                      <p:cBhvr additive="base">
                                        <p:cTn id="53" dur="500" fill="hold"/>
                                        <p:tgtEl>
                                          <p:spTgt spid="5150"/>
                                        </p:tgtEl>
                                        <p:attrNameLst>
                                          <p:attrName>ppt_x</p:attrName>
                                        </p:attrNameLst>
                                      </p:cBhvr>
                                      <p:tavLst>
                                        <p:tav tm="0">
                                          <p:val>
                                            <p:strVal val="#ppt_x"/>
                                          </p:val>
                                        </p:tav>
                                        <p:tav tm="100000">
                                          <p:val>
                                            <p:strVal val="#ppt_x"/>
                                          </p:val>
                                        </p:tav>
                                      </p:tavLst>
                                    </p:anim>
                                    <p:anim calcmode="lin" valueType="num">
                                      <p:cBhvr additive="base">
                                        <p:cTn id="54" dur="500" fill="hold"/>
                                        <p:tgtEl>
                                          <p:spTgt spid="5150"/>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5152"/>
                                        </p:tgtEl>
                                        <p:attrNameLst>
                                          <p:attrName>style.visibility</p:attrName>
                                        </p:attrNameLst>
                                      </p:cBhvr>
                                      <p:to>
                                        <p:strVal val="visible"/>
                                      </p:to>
                                    </p:set>
                                    <p:animEffect transition="in" filter="box(in)">
                                      <p:cBhvr>
                                        <p:cTn id="59" dur="500"/>
                                        <p:tgtEl>
                                          <p:spTgt spid="515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ntr" presetSubtype="10" fill="hold" grpId="0" nodeType="clickEffect">
                                  <p:stCondLst>
                                    <p:cond delay="0"/>
                                  </p:stCondLst>
                                  <p:childTnLst>
                                    <p:set>
                                      <p:cBhvr>
                                        <p:cTn id="63" dur="1" fill="hold">
                                          <p:stCondLst>
                                            <p:cond delay="0"/>
                                          </p:stCondLst>
                                        </p:cTn>
                                        <p:tgtEl>
                                          <p:spTgt spid="5154"/>
                                        </p:tgtEl>
                                        <p:attrNameLst>
                                          <p:attrName>style.visibility</p:attrName>
                                        </p:attrNameLst>
                                      </p:cBhvr>
                                      <p:to>
                                        <p:strVal val="visible"/>
                                      </p:to>
                                    </p:set>
                                    <p:animEffect transition="in" filter="checkerboard(across)">
                                      <p:cBhvr>
                                        <p:cTn id="64" dur="500"/>
                                        <p:tgtEl>
                                          <p:spTgt spid="515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0" presetClass="entr" presetSubtype="0" fill="hold" grpId="0" nodeType="clickEffect">
                                  <p:stCondLst>
                                    <p:cond delay="0"/>
                                  </p:stCondLst>
                                  <p:childTnLst>
                                    <p:set>
                                      <p:cBhvr>
                                        <p:cTn id="68" dur="1" fill="hold">
                                          <p:stCondLst>
                                            <p:cond delay="0"/>
                                          </p:stCondLst>
                                        </p:cTn>
                                        <p:tgtEl>
                                          <p:spTgt spid="5148"/>
                                        </p:tgtEl>
                                        <p:attrNameLst>
                                          <p:attrName>style.visibility</p:attrName>
                                        </p:attrNameLst>
                                      </p:cBhvr>
                                      <p:to>
                                        <p:strVal val="visible"/>
                                      </p:to>
                                    </p:set>
                                    <p:animEffect transition="in" filter="wedge">
                                      <p:cBhvr>
                                        <p:cTn id="69" dur="2000"/>
                                        <p:tgtEl>
                                          <p:spTgt spid="5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8" grpId="0"/>
      <p:bldP spid="5149" grpId="0"/>
      <p:bldP spid="5150" grpId="0"/>
      <p:bldP spid="5151" grpId="0"/>
      <p:bldP spid="5152" grpId="0"/>
      <p:bldP spid="5153" grpId="0"/>
      <p:bldP spid="5154" grpId="0"/>
      <p:bldP spid="5156" grpId="0"/>
      <p:bldP spid="5157" grpId="0" animBg="1"/>
      <p:bldP spid="5158" grpId="0" animBg="1"/>
      <p:bldP spid="72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AutoShape 3"/>
          <p:cNvSpPr>
            <a:spLocks noChangeArrowheads="1"/>
          </p:cNvSpPr>
          <p:nvPr/>
        </p:nvSpPr>
        <p:spPr bwMode="gray">
          <a:xfrm>
            <a:off x="3429000" y="2090738"/>
            <a:ext cx="4186238" cy="2343150"/>
          </a:xfrm>
          <a:prstGeom prst="rightArrow">
            <a:avLst>
              <a:gd name="adj1" fmla="val 79306"/>
              <a:gd name="adj2" fmla="val 31485"/>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eaLnBrk="1" hangingPunct="1">
              <a:defRPr/>
            </a:pPr>
            <a:endParaRPr lang="zh-CN" altLang="en-US">
              <a:latin typeface="Arial" charset="0"/>
              <a:ea typeface="宋体" pitchFamily="2" charset="-122"/>
            </a:endParaRPr>
          </a:p>
        </p:txBody>
      </p:sp>
      <p:grpSp>
        <p:nvGrpSpPr>
          <p:cNvPr id="18435" name="组合 14"/>
          <p:cNvGrpSpPr>
            <a:grpSpLocks/>
          </p:cNvGrpSpPr>
          <p:nvPr/>
        </p:nvGrpSpPr>
        <p:grpSpPr bwMode="auto">
          <a:xfrm>
            <a:off x="1600200" y="4800601"/>
            <a:ext cx="2255838" cy="1285875"/>
            <a:chOff x="1643042" y="4857759"/>
            <a:chExt cx="3849250" cy="1891006"/>
          </a:xfrm>
        </p:grpSpPr>
        <p:pic>
          <p:nvPicPr>
            <p:cNvPr id="1845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546" y="5000636"/>
              <a:ext cx="919163" cy="1223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58" name="Picture 9" descr="99731201192002_caljsioa_86-07-20-1m"/>
            <p:cNvPicPr>
              <a:picLocks noChangeAspect="1" noChangeArrowheads="1"/>
            </p:cNvPicPr>
            <p:nvPr/>
          </p:nvPicPr>
          <p:blipFill>
            <a:blip r:embed="rId7" cstate="print">
              <a:extLst>
                <a:ext uri="{28A0092B-C50C-407E-A947-70E740481C1C}">
                  <a14:useLocalDpi xmlns:a14="http://schemas.microsoft.com/office/drawing/2010/main" val="0"/>
                </a:ext>
              </a:extLst>
            </a:blip>
            <a:srcRect l="48592" t="5553" r="25015" b="40927"/>
            <a:stretch>
              <a:fillRect/>
            </a:stretch>
          </p:blipFill>
          <p:spPr bwMode="auto">
            <a:xfrm>
              <a:off x="3798871" y="5000636"/>
              <a:ext cx="862013" cy="1223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59" name="Rectangle 14"/>
            <p:cNvSpPr>
              <a:spLocks noChangeArrowheads="1"/>
            </p:cNvSpPr>
            <p:nvPr/>
          </p:nvSpPr>
          <p:spPr bwMode="auto">
            <a:xfrm>
              <a:off x="1710763" y="6298192"/>
              <a:ext cx="3781529" cy="35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t>H.H.Hess </a:t>
              </a:r>
              <a:r>
                <a:rPr lang="zh-CN" altLang="en-US" sz="1000"/>
                <a:t>赫斯        </a:t>
              </a:r>
              <a:r>
                <a:rPr lang="en-US" altLang="zh-CN" sz="1000"/>
                <a:t>R.S.Dietz </a:t>
              </a:r>
              <a:r>
                <a:rPr lang="zh-CN" altLang="en-US" sz="1000"/>
                <a:t>迪茨</a:t>
              </a:r>
              <a:r>
                <a:rPr lang="en-US" altLang="en-US" sz="1000"/>
                <a:t> </a:t>
              </a:r>
              <a:r>
                <a:rPr lang="zh-CN" altLang="en-US" sz="1000"/>
                <a:t> </a:t>
              </a:r>
            </a:p>
          </p:txBody>
        </p:sp>
        <p:sp>
          <p:nvSpPr>
            <p:cNvPr id="19" name="矩形 18"/>
            <p:cNvSpPr/>
            <p:nvPr/>
          </p:nvSpPr>
          <p:spPr>
            <a:xfrm>
              <a:off x="1643042" y="4857759"/>
              <a:ext cx="3570240" cy="1891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8436" name="组合 19"/>
          <p:cNvGrpSpPr>
            <a:grpSpLocks/>
          </p:cNvGrpSpPr>
          <p:nvPr/>
        </p:nvGrpSpPr>
        <p:grpSpPr bwMode="auto">
          <a:xfrm>
            <a:off x="2209800" y="457201"/>
            <a:ext cx="1143000" cy="1357313"/>
            <a:chOff x="2071670" y="2214554"/>
            <a:chExt cx="1571636" cy="2000264"/>
          </a:xfrm>
        </p:grpSpPr>
        <p:grpSp>
          <p:nvGrpSpPr>
            <p:cNvPr id="18453" name="组合 36"/>
            <p:cNvGrpSpPr>
              <a:grpSpLocks/>
            </p:cNvGrpSpPr>
            <p:nvPr/>
          </p:nvGrpSpPr>
          <p:grpSpPr bwMode="auto">
            <a:xfrm>
              <a:off x="2344731" y="2357430"/>
              <a:ext cx="1054100" cy="1796792"/>
              <a:chOff x="3000364" y="2428868"/>
              <a:chExt cx="1054100" cy="1796792"/>
            </a:xfrm>
          </p:grpSpPr>
          <p:pic>
            <p:nvPicPr>
              <p:cNvPr id="18455" name="Picture 7" descr="weigen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64" y="2428868"/>
                <a:ext cx="1054100" cy="1439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56" name="Rectangle 13"/>
              <p:cNvSpPr>
                <a:spLocks noChangeArrowheads="1"/>
              </p:cNvSpPr>
              <p:nvPr/>
            </p:nvSpPr>
            <p:spPr bwMode="auto">
              <a:xfrm>
                <a:off x="3120396" y="3865366"/>
                <a:ext cx="776935" cy="36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000"/>
                  <a:t>魏格纳</a:t>
                </a:r>
              </a:p>
            </p:txBody>
          </p:sp>
        </p:grpSp>
        <p:sp>
          <p:nvSpPr>
            <p:cNvPr id="22" name="矩形 21"/>
            <p:cNvSpPr/>
            <p:nvPr/>
          </p:nvSpPr>
          <p:spPr>
            <a:xfrm>
              <a:off x="2071670" y="2214554"/>
              <a:ext cx="1571636" cy="2000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 name="组合 26"/>
          <p:cNvGrpSpPr>
            <a:grpSpLocks/>
          </p:cNvGrpSpPr>
          <p:nvPr/>
        </p:nvGrpSpPr>
        <p:grpSpPr bwMode="auto">
          <a:xfrm>
            <a:off x="7667626" y="2286000"/>
            <a:ext cx="3000375" cy="3143250"/>
            <a:chOff x="6072188" y="2928938"/>
            <a:chExt cx="3000375" cy="3143250"/>
          </a:xfrm>
        </p:grpSpPr>
        <p:sp>
          <p:nvSpPr>
            <p:cNvPr id="14" name="AutoShape 6"/>
            <p:cNvSpPr>
              <a:spLocks noChangeArrowheads="1"/>
            </p:cNvSpPr>
            <p:nvPr/>
          </p:nvSpPr>
          <p:spPr bwMode="blackWhite">
            <a:xfrm>
              <a:off x="6215063" y="2928938"/>
              <a:ext cx="2714625" cy="990600"/>
            </a:xfrm>
            <a:prstGeom prst="roundRect">
              <a:avLst>
                <a:gd name="adj" fmla="val 9106"/>
              </a:avLst>
            </a:prstGeom>
            <a:gradFill rotWithShape="1">
              <a:gsLst>
                <a:gs pos="0">
                  <a:schemeClr val="accent2"/>
                </a:gs>
                <a:gs pos="100000">
                  <a:schemeClr val="accent2">
                    <a:gamma/>
                    <a:shade val="46275"/>
                    <a:invGamma/>
                  </a:schemeClr>
                </a:gs>
              </a:gsLst>
              <a:lin ang="5400000" scaled="1"/>
            </a:gradFill>
            <a:ln w="25400">
              <a:solidFill>
                <a:schemeClr val="tx1"/>
              </a:solidFill>
              <a:round/>
              <a:headEnd/>
              <a:tailEnd/>
            </a:ln>
            <a:effectLst/>
          </p:spPr>
          <p:txBody>
            <a:bodyPr wrap="none" anchor="ctr"/>
            <a:lstStyle/>
            <a:p>
              <a:pPr algn="ctr">
                <a:defRPr/>
              </a:pPr>
              <a:r>
                <a:rPr lang="zh-CN" altLang="en-US" sz="2800" dirty="0">
                  <a:solidFill>
                    <a:schemeClr val="bg1"/>
                  </a:solidFill>
                  <a:latin typeface="黑体" pitchFamily="2" charset="-122"/>
                  <a:ea typeface="黑体" pitchFamily="2" charset="-122"/>
                </a:rPr>
                <a:t>板块构造学说</a:t>
              </a:r>
              <a:endParaRPr lang="en-US" altLang="zh-CN" sz="2800" dirty="0">
                <a:solidFill>
                  <a:schemeClr val="bg1"/>
                </a:solidFill>
                <a:latin typeface="黑体" pitchFamily="2" charset="-122"/>
                <a:ea typeface="黑体" pitchFamily="2" charset="-122"/>
              </a:endParaRPr>
            </a:p>
            <a:p>
              <a:pPr algn="ctr">
                <a:defRPr/>
              </a:pPr>
              <a:r>
                <a:rPr lang="zh-CN" altLang="en-US" i="1" dirty="0">
                  <a:solidFill>
                    <a:srgbClr val="FFFF00"/>
                  </a:solidFill>
                  <a:latin typeface="Arial" charset="0"/>
                  <a:ea typeface="宋体" charset="-122"/>
                </a:rPr>
                <a:t>总结前人成果</a:t>
              </a:r>
              <a:endParaRPr lang="en-US" altLang="zh-CN" i="1" dirty="0">
                <a:solidFill>
                  <a:srgbClr val="FFFF00"/>
                </a:solidFill>
                <a:latin typeface="Arial" charset="0"/>
                <a:ea typeface="宋体" charset="-122"/>
              </a:endParaRPr>
            </a:p>
            <a:p>
              <a:pPr algn="ctr">
                <a:defRPr/>
              </a:pPr>
              <a:r>
                <a:rPr lang="zh-CN" altLang="en-US" i="1" dirty="0">
                  <a:solidFill>
                    <a:srgbClr val="FFFF00"/>
                  </a:solidFill>
                  <a:latin typeface="Arial" charset="0"/>
                  <a:ea typeface="宋体" charset="-122"/>
                </a:rPr>
                <a:t>不断完善</a:t>
              </a:r>
              <a:endParaRPr lang="en-US" altLang="zh-CN" i="1" dirty="0">
                <a:solidFill>
                  <a:srgbClr val="FFFF00"/>
                </a:solidFill>
                <a:latin typeface="Arial" charset="0"/>
                <a:ea typeface="宋体" charset="-122"/>
              </a:endParaRPr>
            </a:p>
          </p:txBody>
        </p:sp>
        <p:grpSp>
          <p:nvGrpSpPr>
            <p:cNvPr id="18445" name="组合 25"/>
            <p:cNvGrpSpPr>
              <a:grpSpLocks/>
            </p:cNvGrpSpPr>
            <p:nvPr/>
          </p:nvGrpSpPr>
          <p:grpSpPr bwMode="auto">
            <a:xfrm>
              <a:off x="6072188" y="4572000"/>
              <a:ext cx="3000375" cy="1500188"/>
              <a:chOff x="4143372" y="4143380"/>
              <a:chExt cx="3000396" cy="1500198"/>
            </a:xfrm>
          </p:grpSpPr>
          <p:pic>
            <p:nvPicPr>
              <p:cNvPr id="18447" name="Picture 10" descr="histoire-tectonique-plaques-fig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6380" y="4286256"/>
                <a:ext cx="753722" cy="10053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8" name="Picture 11">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6248" y="4286256"/>
                <a:ext cx="785817" cy="10001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1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l="9987" r="14468" b="5515"/>
              <a:stretch>
                <a:fillRect/>
              </a:stretch>
            </p:blipFill>
            <p:spPr bwMode="auto">
              <a:xfrm>
                <a:off x="6215074" y="4286256"/>
                <a:ext cx="769370" cy="10053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50" name="Rectangle 15"/>
              <p:cNvSpPr>
                <a:spLocks noChangeArrowheads="1"/>
              </p:cNvSpPr>
              <p:nvPr/>
            </p:nvSpPr>
            <p:spPr bwMode="auto">
              <a:xfrm>
                <a:off x="5429256" y="5357826"/>
                <a:ext cx="1643074" cy="2540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000"/>
                  <a:t>勒皮雄              麦肯齐</a:t>
                </a:r>
              </a:p>
            </p:txBody>
          </p:sp>
          <p:sp>
            <p:nvSpPr>
              <p:cNvPr id="18451" name="Rectangle 16"/>
              <p:cNvSpPr>
                <a:spLocks noChangeArrowheads="1"/>
              </p:cNvSpPr>
              <p:nvPr/>
            </p:nvSpPr>
            <p:spPr bwMode="auto">
              <a:xfrm>
                <a:off x="4487862" y="5357826"/>
                <a:ext cx="584204" cy="2540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000"/>
                  <a:t>摩根</a:t>
                </a:r>
              </a:p>
            </p:txBody>
          </p:sp>
          <p:sp>
            <p:nvSpPr>
              <p:cNvPr id="25" name="矩形 24"/>
              <p:cNvSpPr>
                <a:spLocks noChangeArrowheads="1"/>
              </p:cNvSpPr>
              <p:nvPr/>
            </p:nvSpPr>
            <p:spPr bwMode="auto">
              <a:xfrm>
                <a:off x="4143372" y="4143381"/>
                <a:ext cx="3000396" cy="1500197"/>
              </a:xfrm>
              <a:prstGeom prst="rect">
                <a:avLst/>
              </a:prstGeom>
              <a:noFill/>
              <a:ln w="25400" algn="ctr">
                <a:solidFill>
                  <a:schemeClr val="tx1"/>
                </a:solidFill>
                <a:miter lim="800000"/>
                <a:headEnd/>
                <a:tailEnd/>
              </a:ln>
            </p:spPr>
            <p:txBody>
              <a:bodyPr anchor="ctr"/>
              <a:lstStyle/>
              <a:p>
                <a:pPr algn="ctr" eaLnBrk="1" hangingPunct="1">
                  <a:defRPr/>
                </a:pPr>
                <a:endParaRPr lang="zh-CN" altLang="en-US">
                  <a:solidFill>
                    <a:schemeClr val="lt1"/>
                  </a:solidFill>
                </a:endParaRPr>
              </a:p>
            </p:txBody>
          </p:sp>
        </p:grpSp>
        <p:cxnSp>
          <p:nvCxnSpPr>
            <p:cNvPr id="18446" name="直接连接符 37"/>
            <p:cNvCxnSpPr>
              <a:cxnSpLocks noChangeShapeType="1"/>
              <a:stCxn id="14" idx="2"/>
              <a:endCxn id="25" idx="0"/>
            </p:cNvCxnSpPr>
            <p:nvPr/>
          </p:nvCxnSpPr>
          <p:spPr bwMode="auto">
            <a:xfrm rot="16200000" flipH="1">
              <a:off x="7246144" y="4245769"/>
              <a:ext cx="652462"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sp>
        <p:nvSpPr>
          <p:cNvPr id="41" name="AutoShape 4"/>
          <p:cNvSpPr>
            <a:spLocks noChangeArrowheads="1"/>
          </p:cNvSpPr>
          <p:nvPr/>
        </p:nvSpPr>
        <p:spPr bwMode="blackWhite">
          <a:xfrm>
            <a:off x="3352801" y="2362201"/>
            <a:ext cx="2862263" cy="671513"/>
          </a:xfrm>
          <a:prstGeom prst="roundRect">
            <a:avLst>
              <a:gd name="adj" fmla="val 9106"/>
            </a:avLst>
          </a:prstGeom>
          <a:gradFill rotWithShape="1">
            <a:gsLst>
              <a:gs pos="0">
                <a:schemeClr val="accent1"/>
              </a:gs>
              <a:gs pos="100000">
                <a:schemeClr val="accent1">
                  <a:gamma/>
                  <a:shade val="46275"/>
                  <a:invGamma/>
                </a:schemeClr>
              </a:gs>
            </a:gsLst>
            <a:lin ang="5400000" scaled="1"/>
          </a:gradFill>
          <a:ln w="25400">
            <a:solidFill>
              <a:schemeClr val="tx1"/>
            </a:solidFill>
            <a:round/>
            <a:headEnd/>
            <a:tailEnd/>
          </a:ln>
          <a:effectLst/>
        </p:spPr>
        <p:txBody>
          <a:bodyPr wrap="none" anchor="ctr"/>
          <a:lstStyle/>
          <a:p>
            <a:pPr algn="ctr">
              <a:defRPr/>
            </a:pPr>
            <a:r>
              <a:rPr lang="zh-CN" altLang="en-US" sz="2800">
                <a:solidFill>
                  <a:schemeClr val="bg1"/>
                </a:solidFill>
                <a:latin typeface="黑体" pitchFamily="2" charset="-122"/>
                <a:ea typeface="黑体" pitchFamily="2" charset="-122"/>
              </a:rPr>
              <a:t>大陆漂移学说</a:t>
            </a:r>
          </a:p>
        </p:txBody>
      </p:sp>
      <p:sp>
        <p:nvSpPr>
          <p:cNvPr id="18439" name="AutoShape 5"/>
          <p:cNvSpPr>
            <a:spLocks noChangeArrowheads="1"/>
          </p:cNvSpPr>
          <p:nvPr/>
        </p:nvSpPr>
        <p:spPr bwMode="blackWhite">
          <a:xfrm>
            <a:off x="3352801" y="3581400"/>
            <a:ext cx="2862263" cy="609600"/>
          </a:xfrm>
          <a:prstGeom prst="roundRect">
            <a:avLst>
              <a:gd name="adj" fmla="val 9106"/>
            </a:avLst>
          </a:prstGeom>
          <a:gradFill rotWithShape="1">
            <a:gsLst>
              <a:gs pos="0">
                <a:srgbClr val="699D5F"/>
              </a:gs>
              <a:gs pos="100000">
                <a:srgbClr val="31492C"/>
              </a:gs>
            </a:gsLst>
            <a:lin ang="5400000" scaled="1"/>
          </a:gradFill>
          <a:ln w="254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bg1"/>
                </a:solidFill>
                <a:latin typeface="黑体" panose="02010609060101010101" pitchFamily="49" charset="-122"/>
                <a:ea typeface="黑体" panose="02010609060101010101" pitchFamily="49" charset="-122"/>
              </a:rPr>
              <a:t>海底扩张学说</a:t>
            </a:r>
          </a:p>
        </p:txBody>
      </p:sp>
      <p:pic>
        <p:nvPicPr>
          <p:cNvPr id="18440" name="Picture 5" descr="D:\中学地理备课\高中\高一\专题5 板块运动\图表素材\drift.gif"/>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152400"/>
            <a:ext cx="3240088"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横卷形 30"/>
          <p:cNvSpPr/>
          <p:nvPr/>
        </p:nvSpPr>
        <p:spPr>
          <a:xfrm>
            <a:off x="6934200" y="152400"/>
            <a:ext cx="3505200" cy="1676400"/>
          </a:xfrm>
          <a:prstGeom prst="horizontalScroll">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000">
                <a:solidFill>
                  <a:srgbClr val="C00000"/>
                </a:solidFill>
                <a:latin typeface="Franklin Gothic Book" pitchFamily="34" charset="0"/>
                <a:ea typeface="黑体" pitchFamily="2" charset="-122"/>
                <a:hlinkClick r:id="rId15" action="ppaction://hlinksldjump"/>
              </a:rPr>
              <a:t>岩石圈</a:t>
            </a:r>
            <a:r>
              <a:rPr lang="zh-CN" altLang="en-US" sz="2000">
                <a:solidFill>
                  <a:srgbClr val="C00000"/>
                </a:solidFill>
                <a:latin typeface="Franklin Gothic Book" pitchFamily="34" charset="0"/>
                <a:ea typeface="黑体" pitchFamily="2" charset="-122"/>
              </a:rPr>
              <a:t>是由若干刚性的板块所构成的，这些板块漂浮在</a:t>
            </a:r>
            <a:r>
              <a:rPr lang="zh-CN" altLang="en-US" sz="2000">
                <a:solidFill>
                  <a:srgbClr val="0000FF"/>
                </a:solidFill>
                <a:latin typeface="Franklin Gothic Book" pitchFamily="34" charset="0"/>
                <a:ea typeface="黑体" pitchFamily="2" charset="-122"/>
              </a:rPr>
              <a:t>软流圈</a:t>
            </a:r>
            <a:r>
              <a:rPr lang="zh-CN" altLang="en-US" sz="2000">
                <a:solidFill>
                  <a:srgbClr val="C00000"/>
                </a:solidFill>
                <a:latin typeface="Franklin Gothic Book" pitchFamily="34" charset="0"/>
                <a:ea typeface="黑体" pitchFamily="2" charset="-122"/>
              </a:rPr>
              <a:t>之上，全世界可以划分为</a:t>
            </a:r>
            <a:r>
              <a:rPr lang="zh-CN" altLang="en-US" sz="2000">
                <a:solidFill>
                  <a:srgbClr val="0000FF"/>
                </a:solidFill>
                <a:latin typeface="Franklin Gothic Book" pitchFamily="34" charset="0"/>
                <a:ea typeface="黑体" pitchFamily="2" charset="-122"/>
              </a:rPr>
              <a:t>六大板块</a:t>
            </a:r>
            <a:r>
              <a:rPr lang="zh-CN" altLang="en-US" sz="2000">
                <a:solidFill>
                  <a:srgbClr val="C00000"/>
                </a:solidFill>
                <a:latin typeface="Franklin Gothic Book" pitchFamily="34" charset="0"/>
                <a:ea typeface="黑体" pitchFamily="2" charset="-122"/>
              </a:rPr>
              <a:t>。</a:t>
            </a:r>
          </a:p>
        </p:txBody>
      </p:sp>
      <p:cxnSp>
        <p:nvCxnSpPr>
          <p:cNvPr id="33" name="形状 32"/>
          <p:cNvCxnSpPr>
            <a:cxnSpLocks noChangeShapeType="1"/>
          </p:cNvCxnSpPr>
          <p:nvPr/>
        </p:nvCxnSpPr>
        <p:spPr bwMode="auto">
          <a:xfrm rot="-5400000">
            <a:off x="8649494" y="1942306"/>
            <a:ext cx="533400" cy="1588"/>
          </a:xfrm>
          <a:prstGeom prst="bentConnector3">
            <a:avLst>
              <a:gd name="adj1" fmla="val 50000"/>
            </a:avLst>
          </a:prstGeom>
          <a:noFill/>
          <a:ln w="25400" algn="ctr">
            <a:solidFill>
              <a:schemeClr val="tx1"/>
            </a:solidFill>
            <a:miter lim="800000"/>
            <a:headEnd/>
            <a:tailEnd type="arrow" w="med" len="med"/>
          </a:ln>
          <a:extLst>
            <a:ext uri="{909E8E84-426E-40DD-AFC4-6F175D3DCCD1}">
              <a14:hiddenFill xmlns:a14="http://schemas.microsoft.com/office/drawing/2010/main">
                <a:noFill/>
              </a14:hiddenFill>
            </a:ext>
          </a:extLst>
        </p:spPr>
      </p:cxnSp>
    </p:spTree>
    <p:custDataLst>
      <p:tags r:id="rId2"/>
    </p:custDataLst>
    <p:controls>
      <mc:AlternateContent xmlns:mc="http://schemas.openxmlformats.org/markup-compatibility/2006">
        <mc:Choice xmlns:v="urn:schemas-microsoft-com:vml" Requires="v">
          <p:control spid="2057" name="ShockwaveFlash1" r:id="rId3" imgW="3124080" imgH="2514600"/>
        </mc:Choice>
        <mc:Fallback>
          <p:control name="ShockwaveFlash1" r:id="rId3" imgW="3124080" imgH="2514600">
            <p:pic>
              <p:nvPicPr>
                <p:cNvPr id="18443" name="ShockwaveFlash1"/>
                <p:cNvPicPr preferRelativeResize="0">
                  <a:picLocks noChangeArrowheads="1" noChangeShapeType="1"/>
                </p:cNvPicPr>
                <p:nvPr/>
              </p:nvPicPr>
              <p:blipFill>
                <a:blip r:embed="rId16"/>
                <a:srcRect/>
                <a:stretch>
                  <a:fillRect/>
                </a:stretch>
              </p:blipFill>
              <p:spPr bwMode="auto">
                <a:xfrm>
                  <a:off x="3810000" y="4343400"/>
                  <a:ext cx="3124200" cy="2514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141489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additive="base">
                                        <p:cTn id="7" dur="500" fill="hold"/>
                                        <p:tgtEl>
                                          <p:spTgt spid="48131"/>
                                        </p:tgtEl>
                                        <p:attrNameLst>
                                          <p:attrName>ppt_x</p:attrName>
                                        </p:attrNameLst>
                                      </p:cBhvr>
                                      <p:tavLst>
                                        <p:tav tm="0">
                                          <p:val>
                                            <p:strVal val="0-#ppt_w/2"/>
                                          </p:val>
                                        </p:tav>
                                        <p:tav tm="100000">
                                          <p:val>
                                            <p:strVal val="#ppt_x"/>
                                          </p:val>
                                        </p:tav>
                                      </p:tavLst>
                                    </p:anim>
                                    <p:anim calcmode="lin" valueType="num">
                                      <p:cBhvr additive="base">
                                        <p:cTn id="8" dur="500" fill="hold"/>
                                        <p:tgtEl>
                                          <p:spTgt spid="481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down)">
                                      <p:cBhvr>
                                        <p:cTn id="18" dur="500"/>
                                        <p:tgtEl>
                                          <p:spTgt spid="33"/>
                                        </p:tgtEl>
                                      </p:cBhvr>
                                    </p:animEffect>
                                  </p:childTnLst>
                                </p:cTn>
                              </p:par>
                            </p:childTnLst>
                          </p:cTn>
                        </p:par>
                        <p:par>
                          <p:cTn id="19" fill="hold" nodeType="afterGroup">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nimBg="1"/>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505200" y="381000"/>
            <a:ext cx="5029200" cy="1143000"/>
          </a:xfrm>
        </p:spPr>
        <p:txBody>
          <a:bodyPr/>
          <a:lstStyle/>
          <a:p>
            <a:pPr eaLnBrk="1" hangingPunct="1"/>
            <a:r>
              <a:rPr lang="zh-CN" altLang="en-US" b="1" smtClean="0">
                <a:solidFill>
                  <a:srgbClr val="0000FF"/>
                </a:solidFill>
              </a:rPr>
              <a:t>生长边界</a:t>
            </a:r>
          </a:p>
        </p:txBody>
      </p:sp>
      <p:sp>
        <p:nvSpPr>
          <p:cNvPr id="23555" name="Rectangle 3"/>
          <p:cNvSpPr>
            <a:spLocks noGrp="1" noChangeArrowheads="1"/>
          </p:cNvSpPr>
          <p:nvPr>
            <p:ph type="body" idx="1"/>
          </p:nvPr>
        </p:nvSpPr>
        <p:spPr/>
        <p:txBody>
          <a:bodyPr/>
          <a:lstStyle/>
          <a:p>
            <a:pPr eaLnBrk="1" hangingPunct="1"/>
            <a:endParaRPr lang="zh-CN" altLang="zh-CN" smtClean="0"/>
          </a:p>
        </p:txBody>
      </p:sp>
      <p:pic>
        <p:nvPicPr>
          <p:cNvPr id="16388" name="Picture 4" descr="constructiv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676401"/>
            <a:ext cx="704850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constructive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810001"/>
            <a:ext cx="70294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cyan_lef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362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cyan_r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362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cyan_r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4267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cyan_lef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1910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57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ox(out)">
                                      <p:cBhvr>
                                        <p:cTn id="7" dur="500"/>
                                        <p:tgtEl>
                                          <p:spTgt spid="16388"/>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6390"/>
                                        </p:tgtEl>
                                        <p:attrNameLst>
                                          <p:attrName>style.visibility</p:attrName>
                                        </p:attrNameLst>
                                      </p:cBhvr>
                                      <p:to>
                                        <p:strVal val="visible"/>
                                      </p:to>
                                    </p:set>
                                  </p:childTnLst>
                                  <p:subTnLst>
                                    <p:cmd type="evt" cmd="onstopaudio">
                                      <p:cBhvr>
                                        <p:cTn display="0" masterRel="sameClick">
                                          <p:stCondLst>
                                            <p:cond evt="begin" delay="0">
                                              <p:tn val="10"/>
                                            </p:cond>
                                          </p:stCondLst>
                                        </p:cTn>
                                        <p:tgtEl>
                                          <p:sldTgt/>
                                        </p:tgtEl>
                                      </p:cBhvr>
                                    </p:cmd>
                                  </p:sub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6391"/>
                                        </p:tgtEl>
                                        <p:attrNameLst>
                                          <p:attrName>style.visibility</p:attrName>
                                        </p:attrNameLst>
                                      </p:cBhvr>
                                      <p:to>
                                        <p:strVal val="visible"/>
                                      </p:to>
                                    </p:set>
                                  </p:childTnLst>
                                  <p:subTnLst>
                                    <p:cmd type="evt" cmd="onstopaudio">
                                      <p:cBhvr>
                                        <p:cTn display="0" masterRel="sameClick">
                                          <p:stCondLst>
                                            <p:cond evt="begin" delay="0">
                                              <p:tn val="14"/>
                                            </p:cond>
                                          </p:stCondLst>
                                        </p:cTn>
                                        <p:tgtEl>
                                          <p:sldTgt/>
                                        </p:tgtEl>
                                      </p:cBhvr>
                                    </p:cmd>
                                  </p:sub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16389"/>
                                        </p:tgtEl>
                                        <p:attrNameLst>
                                          <p:attrName>style.visibility</p:attrName>
                                        </p:attrNameLst>
                                      </p:cBhvr>
                                      <p:to>
                                        <p:strVal val="visible"/>
                                      </p:to>
                                    </p:set>
                                    <p:animEffect transition="in" filter="box(out)">
                                      <p:cBhvr>
                                        <p:cTn id="20" dur="500"/>
                                        <p:tgtEl>
                                          <p:spTgt spid="16389"/>
                                        </p:tgtEl>
                                      </p:cBhvr>
                                    </p:animEffect>
                                  </p:childTnLst>
                                  <p:subTnLst>
                                    <p:audio>
                                      <p:cMediaNode>
                                        <p:cTn display="0" masterRel="sameClick">
                                          <p:stCondLst>
                                            <p:cond evt="begin" delay="0">
                                              <p:tn val="18"/>
                                            </p:cond>
                                          </p:stCondLst>
                                          <p:endCondLst>
                                            <p:cond evt="onStopAudio" delay="0">
                                              <p:tgtEl>
                                                <p:sldTgt/>
                                              </p:tgtEl>
                                            </p:cond>
                                          </p:endCondLst>
                                        </p:cTn>
                                        <p:tgtEl>
                                          <p:sndTgt r:embed="rId3" name="CAMERA.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639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3657600" y="381000"/>
            <a:ext cx="4800600" cy="1143000"/>
          </a:xfrm>
        </p:spPr>
        <p:txBody>
          <a:bodyPr/>
          <a:lstStyle/>
          <a:p>
            <a:pPr eaLnBrk="1" hangingPunct="1"/>
            <a:r>
              <a:rPr lang="zh-CN" altLang="en-US" b="1" smtClean="0">
                <a:solidFill>
                  <a:srgbClr val="0000FF"/>
                </a:solidFill>
              </a:rPr>
              <a:t>生长边界</a:t>
            </a:r>
          </a:p>
        </p:txBody>
      </p:sp>
      <p:pic>
        <p:nvPicPr>
          <p:cNvPr id="18435" name="Picture 3" descr="diverg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6400"/>
            <a:ext cx="74676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cyan_le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743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cyan_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2819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constructive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810000"/>
            <a:ext cx="7239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588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ox(out)">
                                      <p:cBhvr>
                                        <p:cTn id="7" dur="500"/>
                                        <p:tgtEl>
                                          <p:spTgt spid="1843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8436"/>
                                        </p:tgtEl>
                                        <p:attrNameLst>
                                          <p:attrName>style.visibility</p:attrName>
                                        </p:attrNameLst>
                                      </p:cBhvr>
                                      <p:to>
                                        <p:strVal val="visible"/>
                                      </p:to>
                                    </p:set>
                                  </p:childTnLst>
                                  <p:subTnLst>
                                    <p:cmd type="evt" cmd="onstopaudio">
                                      <p:cBhvr>
                                        <p:cTn display="0" masterRel="sameClick">
                                          <p:stCondLst>
                                            <p:cond evt="begin" delay="0">
                                              <p:tn val="10"/>
                                            </p:cond>
                                          </p:stCondLst>
                                        </p:cTn>
                                        <p:tgtEl>
                                          <p:sldTgt/>
                                        </p:tgtEl>
                                      </p:cBhvr>
                                    </p:cmd>
                                  </p:sub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8437"/>
                                        </p:tgtEl>
                                        <p:attrNameLst>
                                          <p:attrName>style.visibility</p:attrName>
                                        </p:attrNameLst>
                                      </p:cBhvr>
                                      <p:to>
                                        <p:strVal val="visible"/>
                                      </p:to>
                                    </p:set>
                                  </p:childTnLst>
                                  <p:subTnLst>
                                    <p:cmd type="evt" cmd="onstopaudio">
                                      <p:cBhvr>
                                        <p:cTn display="0" masterRel="sameClick">
                                          <p:stCondLst>
                                            <p:cond evt="begin" delay="0">
                                              <p:tn val="14"/>
                                            </p:cond>
                                          </p:stCondLst>
                                        </p:cTn>
                                        <p:tgtEl>
                                          <p:sldTgt/>
                                        </p:tgtEl>
                                      </p:cBhvr>
                                    </p:cmd>
                                  </p:sub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18438"/>
                                        </p:tgtEl>
                                        <p:attrNameLst>
                                          <p:attrName>style.visibility</p:attrName>
                                        </p:attrNameLst>
                                      </p:cBhvr>
                                      <p:to>
                                        <p:strVal val="visible"/>
                                      </p:to>
                                    </p:set>
                                    <p:animEffect transition="in" filter="box(out)">
                                      <p:cBhvr>
                                        <p:cTn id="20"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D:\工作\ppt\02-地表形态变化的内力作用\image\东非大裂谷.jpg"/>
          <p:cNvPicPr>
            <a:picLocks noChangeAspect="1" noChangeArrowheads="1"/>
          </p:cNvPicPr>
          <p:nvPr/>
        </p:nvPicPr>
        <p:blipFill>
          <a:blip r:embed="rId4"/>
          <a:srcRect/>
          <a:stretch>
            <a:fillRect/>
          </a:stretch>
        </p:blipFill>
        <p:spPr bwMode="auto">
          <a:xfrm>
            <a:off x="2092227" y="194282"/>
            <a:ext cx="3199797" cy="3305531"/>
          </a:xfrm>
          <a:prstGeom prst="rect">
            <a:avLst/>
          </a:prstGeom>
          <a:noFill/>
          <a:ln>
            <a:solidFill>
              <a:schemeClr val="bg1"/>
            </a:solidFill>
          </a:ln>
          <a:effectLst>
            <a:glow rad="101600">
              <a:schemeClr val="bg1">
                <a:alpha val="60000"/>
              </a:schemeClr>
            </a:glow>
          </a:effectLst>
        </p:spPr>
      </p:pic>
      <p:pic>
        <p:nvPicPr>
          <p:cNvPr id="27651" name="Picture 3" descr="D:\工作\ppt\02-地表形态变化的内力作用\image\裂谷.jpg"/>
          <p:cNvPicPr>
            <a:picLocks noChangeAspect="1" noChangeArrowheads="1"/>
          </p:cNvPicPr>
          <p:nvPr/>
        </p:nvPicPr>
        <p:blipFill>
          <a:blip r:embed="rId5">
            <a:lum contrast="-18000"/>
            <a:extLst>
              <a:ext uri="{28A0092B-C50C-407E-A947-70E740481C1C}">
                <a14:useLocalDpi xmlns:a14="http://schemas.microsoft.com/office/drawing/2010/main" val="0"/>
              </a:ext>
            </a:extLst>
          </a:blip>
          <a:srcRect/>
          <a:stretch>
            <a:fillRect/>
          </a:stretch>
        </p:blipFill>
        <p:spPr bwMode="auto">
          <a:xfrm>
            <a:off x="5638800" y="609600"/>
            <a:ext cx="4191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3080" name="ShockwaveFlash1" r:id="rId2" imgW="7315200" imgH="2514600"/>
        </mc:Choice>
        <mc:Fallback>
          <p:control name="ShockwaveFlash1" r:id="rId2" imgW="7315200" imgH="2514600">
            <p:pic>
              <p:nvPicPr>
                <p:cNvPr id="27652" name="ShockwaveFlash1"/>
                <p:cNvPicPr preferRelativeResize="0">
                  <a:picLocks noChangeArrowheads="1" noChangeShapeType="1"/>
                </p:cNvPicPr>
                <p:nvPr/>
              </p:nvPicPr>
              <p:blipFill>
                <a:blip r:embed="rId6"/>
                <a:srcRect/>
                <a:stretch>
                  <a:fillRect/>
                </a:stretch>
              </p:blipFill>
              <p:spPr bwMode="auto">
                <a:xfrm>
                  <a:off x="2438400" y="4038600"/>
                  <a:ext cx="7315200" cy="2514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04806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箭头 8"/>
          <p:cNvSpPr/>
          <p:nvPr/>
        </p:nvSpPr>
        <p:spPr>
          <a:xfrm>
            <a:off x="4713605" y="972821"/>
            <a:ext cx="2217420" cy="372745"/>
          </a:xfrm>
          <a:prstGeom prst="rightArrow">
            <a:avLst/>
          </a:prstGeom>
          <a:gradFill>
            <a:gsLst>
              <a:gs pos="10000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一、世界的海陆分布</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2028004" y="843280"/>
            <a:ext cx="2712602" cy="63402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none" rtlCol="0">
            <a:spAutoFit/>
          </a:bodyPr>
          <a:lstStyle/>
          <a:p>
            <a:pPr algn="l">
              <a:lnSpc>
                <a:spcPct val="110000"/>
              </a:lnSpc>
            </a:pPr>
            <a:r>
              <a:rPr lang="en-US" altLang="zh-CN" sz="3200"/>
              <a:t> 1</a:t>
            </a:r>
            <a:r>
              <a:rPr lang="zh-CN" altLang="en-US" sz="3200"/>
              <a:t>、海陆比例 </a:t>
            </a:r>
            <a:r>
              <a:rPr lang="zh-CN" altLang="en-US" sz="2800"/>
              <a:t> </a:t>
            </a:r>
          </a:p>
        </p:txBody>
      </p:sp>
      <p:pic>
        <p:nvPicPr>
          <p:cNvPr id="10" name="图片 9" descr="七大洲"/>
          <p:cNvPicPr>
            <a:picLocks noChangeAspect="1"/>
          </p:cNvPicPr>
          <p:nvPr/>
        </p:nvPicPr>
        <p:blipFill>
          <a:blip r:embed="rId2"/>
          <a:srcRect t="1877"/>
          <a:stretch>
            <a:fillRect/>
          </a:stretch>
        </p:blipFill>
        <p:spPr>
          <a:xfrm>
            <a:off x="1748155" y="1560830"/>
            <a:ext cx="8695690" cy="5212080"/>
          </a:xfrm>
          <a:prstGeom prst="rect">
            <a:avLst/>
          </a:prstGeom>
        </p:spPr>
      </p:pic>
      <p:pic>
        <p:nvPicPr>
          <p:cNvPr id="245768" name="Picture 8" descr="世界海陆面积比较"/>
          <p:cNvPicPr>
            <a:picLocks noChangeAspect="1"/>
          </p:cNvPicPr>
          <p:nvPr/>
        </p:nvPicPr>
        <p:blipFill>
          <a:blip r:embed="rId3"/>
          <a:stretch>
            <a:fillRect/>
          </a:stretch>
        </p:blipFill>
        <p:spPr>
          <a:xfrm>
            <a:off x="6931661" y="181610"/>
            <a:ext cx="3512185" cy="1720850"/>
          </a:xfrm>
          <a:prstGeom prst="rect">
            <a:avLst/>
          </a:prstGeom>
          <a:noFill/>
          <a:ln w="9525">
            <a:solidFill>
              <a:schemeClr val="tx1">
                <a:lumMod val="95000"/>
                <a:lumOff val="5000"/>
              </a:schemeClr>
            </a:solidFill>
          </a:ln>
          <a:effectLst>
            <a:outerShdw blurRad="25400" algn="ctr" rotWithShape="0">
              <a:prstClr val="black">
                <a:alpha val="40000"/>
              </a:prstClr>
            </a:outerShdw>
          </a:effectLst>
        </p:spPr>
      </p:pic>
    </p:spTree>
    <p:extLst>
      <p:ext uri="{BB962C8B-B14F-4D97-AF65-F5344CB8AC3E}">
        <p14:creationId xmlns:p14="http://schemas.microsoft.com/office/powerpoint/2010/main" val="205859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524000" y="228601"/>
            <a:ext cx="2057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9933FF"/>
                </a:solidFill>
                <a:latin typeface="黑体" panose="02010609060101010101" pitchFamily="49" charset="-122"/>
                <a:ea typeface="黑体" panose="02010609060101010101" pitchFamily="49" charset="-122"/>
              </a:rPr>
              <a:t>  </a:t>
            </a:r>
            <a:r>
              <a:rPr lang="zh-CN" altLang="en-US" sz="2400">
                <a:solidFill>
                  <a:srgbClr val="9933FF"/>
                </a:solidFill>
                <a:latin typeface="黑体" panose="02010609060101010101" pitchFamily="49" charset="-122"/>
                <a:ea typeface="黑体" panose="02010609060101010101" pitchFamily="49" charset="-122"/>
              </a:rPr>
              <a:t>板块分离 （张裂）</a:t>
            </a:r>
          </a:p>
          <a:p>
            <a:pPr eaLnBrk="1" hangingPunct="1">
              <a:spcBef>
                <a:spcPct val="0"/>
              </a:spcBef>
              <a:buFontTx/>
              <a:buNone/>
            </a:pPr>
            <a:r>
              <a:rPr lang="zh-CN" altLang="en-US" sz="2400">
                <a:solidFill>
                  <a:srgbClr val="CC0000"/>
                </a:solidFill>
                <a:latin typeface="黑体" panose="02010609060101010101" pitchFamily="49" charset="-122"/>
                <a:ea typeface="黑体" panose="02010609060101010101" pitchFamily="49" charset="-122"/>
              </a:rPr>
              <a:t>（生长边界）</a:t>
            </a:r>
          </a:p>
        </p:txBody>
      </p:sp>
      <p:sp>
        <p:nvSpPr>
          <p:cNvPr id="28675" name="Line 3"/>
          <p:cNvSpPr>
            <a:spLocks noChangeShapeType="1"/>
          </p:cNvSpPr>
          <p:nvPr/>
        </p:nvSpPr>
        <p:spPr bwMode="auto">
          <a:xfrm>
            <a:off x="2438400" y="1447800"/>
            <a:ext cx="0" cy="3810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6" name="Line 4"/>
          <p:cNvSpPr>
            <a:spLocks noChangeShapeType="1"/>
          </p:cNvSpPr>
          <p:nvPr/>
        </p:nvSpPr>
        <p:spPr bwMode="auto">
          <a:xfrm>
            <a:off x="2438400" y="1600200"/>
            <a:ext cx="3048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7" name="Line 5"/>
          <p:cNvSpPr>
            <a:spLocks noChangeShapeType="1"/>
          </p:cNvSpPr>
          <p:nvPr/>
        </p:nvSpPr>
        <p:spPr bwMode="auto">
          <a:xfrm flipH="1">
            <a:off x="2057400" y="1600200"/>
            <a:ext cx="3810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8" name="AutoShape 6"/>
          <p:cNvSpPr>
            <a:spLocks/>
          </p:cNvSpPr>
          <p:nvPr/>
        </p:nvSpPr>
        <p:spPr bwMode="auto">
          <a:xfrm>
            <a:off x="3276600" y="304800"/>
            <a:ext cx="152400" cy="1143000"/>
          </a:xfrm>
          <a:prstGeom prst="leftBrace">
            <a:avLst>
              <a:gd name="adj1" fmla="val 62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45063" name="Text Box 7"/>
          <p:cNvSpPr txBox="1">
            <a:spLocks noChangeArrowheads="1"/>
          </p:cNvSpPr>
          <p:nvPr/>
        </p:nvSpPr>
        <p:spPr bwMode="auto">
          <a:xfrm>
            <a:off x="3505200" y="1524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陆：裂谷</a:t>
            </a:r>
          </a:p>
        </p:txBody>
      </p:sp>
      <p:sp>
        <p:nvSpPr>
          <p:cNvPr id="45064" name="Text Box 8"/>
          <p:cNvSpPr txBox="1">
            <a:spLocks noChangeArrowheads="1"/>
          </p:cNvSpPr>
          <p:nvPr/>
        </p:nvSpPr>
        <p:spPr bwMode="auto">
          <a:xfrm>
            <a:off x="3581400" y="1143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a:t>
            </a:r>
          </a:p>
        </p:txBody>
      </p:sp>
      <p:sp>
        <p:nvSpPr>
          <p:cNvPr id="45065" name="AutoShape 9"/>
          <p:cNvSpPr>
            <a:spLocks/>
          </p:cNvSpPr>
          <p:nvPr/>
        </p:nvSpPr>
        <p:spPr bwMode="auto">
          <a:xfrm>
            <a:off x="4419600" y="1066800"/>
            <a:ext cx="76200" cy="838200"/>
          </a:xfrm>
          <a:prstGeom prst="leftBrace">
            <a:avLst>
              <a:gd name="adj1" fmla="val 9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45066" name="Text Box 10"/>
          <p:cNvSpPr txBox="1">
            <a:spLocks noChangeArrowheads="1"/>
          </p:cNvSpPr>
          <p:nvPr/>
        </p:nvSpPr>
        <p:spPr bwMode="auto">
          <a:xfrm>
            <a:off x="4648200" y="914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海洋</a:t>
            </a:r>
          </a:p>
        </p:txBody>
      </p:sp>
      <p:sp>
        <p:nvSpPr>
          <p:cNvPr id="45067" name="Text Box 11"/>
          <p:cNvSpPr txBox="1">
            <a:spLocks noChangeArrowheads="1"/>
          </p:cNvSpPr>
          <p:nvPr/>
        </p:nvSpPr>
        <p:spPr bwMode="auto">
          <a:xfrm>
            <a:off x="4572000" y="1524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海岭</a:t>
            </a:r>
          </a:p>
        </p:txBody>
      </p:sp>
      <p:pic>
        <p:nvPicPr>
          <p:cNvPr id="28684" name="Picture 29" descr="59V%FD0Z$MMJK_5CQ{{VPA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28600"/>
            <a:ext cx="12954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90" name="AutoShape 34"/>
          <p:cNvSpPr>
            <a:spLocks noChangeArrowheads="1"/>
          </p:cNvSpPr>
          <p:nvPr/>
        </p:nvSpPr>
        <p:spPr bwMode="auto">
          <a:xfrm>
            <a:off x="8915400" y="381000"/>
            <a:ext cx="609600" cy="685800"/>
          </a:xfrm>
          <a:prstGeom prst="star5">
            <a:avLst/>
          </a:prstGeom>
          <a:solidFill>
            <a:srgbClr val="FF0000"/>
          </a:solidFill>
          <a:ln w="9525">
            <a:solidFill>
              <a:schemeClr val="tx1"/>
            </a:solidFill>
            <a:miter lim="800000"/>
            <a:headEnd/>
            <a:tailEnd/>
          </a:ln>
          <a:effectLst/>
          <a:extLst/>
        </p:spPr>
        <p:txBody>
          <a:bodyPr wrap="none" anchor="ctr"/>
          <a:lstStyle/>
          <a:p>
            <a:pPr algn="ctr" eaLnBrk="1" hangingPunct="1">
              <a:defRPr/>
            </a:pPr>
            <a:endParaRPr lang="zh-CN" altLang="zh-CN">
              <a:ea typeface="宋体" panose="02010600030101010101" pitchFamily="2" charset="-122"/>
            </a:endParaRPr>
          </a:p>
        </p:txBody>
      </p:sp>
      <p:grpSp>
        <p:nvGrpSpPr>
          <p:cNvPr id="2" name="Group 84"/>
          <p:cNvGrpSpPr>
            <a:grpSpLocks/>
          </p:cNvGrpSpPr>
          <p:nvPr/>
        </p:nvGrpSpPr>
        <p:grpSpPr bwMode="auto">
          <a:xfrm>
            <a:off x="6096000" y="1219200"/>
            <a:ext cx="1582738" cy="647700"/>
            <a:chOff x="0" y="0"/>
            <a:chExt cx="997" cy="408"/>
          </a:xfrm>
        </p:grpSpPr>
        <p:sp>
          <p:nvSpPr>
            <p:cNvPr id="28687" name="Rectangle 85"/>
            <p:cNvSpPr>
              <a:spLocks noChangeArrowheads="1"/>
            </p:cNvSpPr>
            <p:nvPr/>
          </p:nvSpPr>
          <p:spPr bwMode="auto">
            <a:xfrm>
              <a:off x="0" y="0"/>
              <a:ext cx="99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28688" name="未知"/>
            <p:cNvSpPr>
              <a:spLocks/>
            </p:cNvSpPr>
            <p:nvPr/>
          </p:nvSpPr>
          <p:spPr bwMode="auto">
            <a:xfrm>
              <a:off x="0" y="170"/>
              <a:ext cx="478" cy="204"/>
            </a:xfrm>
            <a:custGeom>
              <a:avLst/>
              <a:gdLst>
                <a:gd name="T0" fmla="*/ 0 w 408"/>
                <a:gd name="T1" fmla="*/ 26 h 212"/>
                <a:gd name="T2" fmla="*/ 598 w 408"/>
                <a:gd name="T3" fmla="*/ 26 h 212"/>
                <a:gd name="T4" fmla="*/ 769 w 408"/>
                <a:gd name="T5" fmla="*/ 182 h 212"/>
                <a:gd name="T6" fmla="*/ 0 60000 65536"/>
                <a:gd name="T7" fmla="*/ 0 60000 65536"/>
                <a:gd name="T8" fmla="*/ 0 60000 65536"/>
                <a:gd name="T9" fmla="*/ 0 w 408"/>
                <a:gd name="T10" fmla="*/ 0 h 212"/>
                <a:gd name="T11" fmla="*/ 408 w 408"/>
                <a:gd name="T12" fmla="*/ 212 h 212"/>
              </a:gdLst>
              <a:ahLst/>
              <a:cxnLst>
                <a:cxn ang="T6">
                  <a:pos x="T0" y="T1"/>
                </a:cxn>
                <a:cxn ang="T7">
                  <a:pos x="T2" y="T3"/>
                </a:cxn>
                <a:cxn ang="T8">
                  <a:pos x="T4" y="T5"/>
                </a:cxn>
              </a:cxnLst>
              <a:rect l="T9" t="T10" r="T11" b="T12"/>
              <a:pathLst>
                <a:path w="408" h="212">
                  <a:moveTo>
                    <a:pt x="0" y="30"/>
                  </a:moveTo>
                  <a:cubicBezTo>
                    <a:pt x="124" y="15"/>
                    <a:pt x="249" y="0"/>
                    <a:pt x="317" y="30"/>
                  </a:cubicBezTo>
                  <a:cubicBezTo>
                    <a:pt x="385" y="60"/>
                    <a:pt x="396" y="136"/>
                    <a:pt x="408" y="212"/>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689" name="未知"/>
            <p:cNvSpPr>
              <a:spLocks/>
            </p:cNvSpPr>
            <p:nvPr/>
          </p:nvSpPr>
          <p:spPr bwMode="auto">
            <a:xfrm>
              <a:off x="532" y="170"/>
              <a:ext cx="424" cy="204"/>
            </a:xfrm>
            <a:custGeom>
              <a:avLst/>
              <a:gdLst>
                <a:gd name="T0" fmla="*/ 287 w 483"/>
                <a:gd name="T1" fmla="*/ 0 h 227"/>
                <a:gd name="T2" fmla="*/ 45 w 483"/>
                <a:gd name="T3" fmla="*/ 29 h 227"/>
                <a:gd name="T4" fmla="*/ 18 w 483"/>
                <a:gd name="T5" fmla="*/ 147 h 227"/>
                <a:gd name="T6" fmla="*/ 0 60000 65536"/>
                <a:gd name="T7" fmla="*/ 0 60000 65536"/>
                <a:gd name="T8" fmla="*/ 0 60000 65536"/>
                <a:gd name="T9" fmla="*/ 0 w 483"/>
                <a:gd name="T10" fmla="*/ 0 h 227"/>
                <a:gd name="T11" fmla="*/ 483 w 483"/>
                <a:gd name="T12" fmla="*/ 227 h 227"/>
              </a:gdLst>
              <a:ahLst/>
              <a:cxnLst>
                <a:cxn ang="T6">
                  <a:pos x="T0" y="T1"/>
                </a:cxn>
                <a:cxn ang="T7">
                  <a:pos x="T2" y="T3"/>
                </a:cxn>
                <a:cxn ang="T8">
                  <a:pos x="T4" y="T5"/>
                </a:cxn>
              </a:cxnLst>
              <a:rect l="T9" t="T10" r="T11" b="T12"/>
              <a:pathLst>
                <a:path w="483" h="227">
                  <a:moveTo>
                    <a:pt x="483" y="0"/>
                  </a:moveTo>
                  <a:cubicBezTo>
                    <a:pt x="316" y="3"/>
                    <a:pt x="150" y="7"/>
                    <a:pt x="75" y="45"/>
                  </a:cubicBezTo>
                  <a:cubicBezTo>
                    <a:pt x="0" y="83"/>
                    <a:pt x="15" y="155"/>
                    <a:pt x="30" y="227"/>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690" name="Line 88"/>
            <p:cNvSpPr>
              <a:spLocks noChangeShapeType="1"/>
            </p:cNvSpPr>
            <p:nvPr/>
          </p:nvSpPr>
          <p:spPr bwMode="auto">
            <a:xfrm>
              <a:off x="48" y="19"/>
              <a:ext cx="872"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Line 89"/>
            <p:cNvSpPr>
              <a:spLocks noChangeShapeType="1"/>
            </p:cNvSpPr>
            <p:nvPr/>
          </p:nvSpPr>
          <p:spPr bwMode="auto">
            <a:xfrm>
              <a:off x="48" y="88"/>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2" name="Line 90"/>
            <p:cNvSpPr>
              <a:spLocks noChangeShapeType="1"/>
            </p:cNvSpPr>
            <p:nvPr/>
          </p:nvSpPr>
          <p:spPr bwMode="auto">
            <a:xfrm>
              <a:off x="48" y="121"/>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3" name="Line 91"/>
            <p:cNvSpPr>
              <a:spLocks noChangeShapeType="1"/>
            </p:cNvSpPr>
            <p:nvPr/>
          </p:nvSpPr>
          <p:spPr bwMode="auto">
            <a:xfrm>
              <a:off x="48" y="54"/>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4" name="Line 92"/>
            <p:cNvSpPr>
              <a:spLocks noChangeShapeType="1"/>
            </p:cNvSpPr>
            <p:nvPr/>
          </p:nvSpPr>
          <p:spPr bwMode="auto">
            <a:xfrm>
              <a:off x="48" y="156"/>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5" name="Line 93"/>
            <p:cNvSpPr>
              <a:spLocks noChangeShapeType="1"/>
            </p:cNvSpPr>
            <p:nvPr/>
          </p:nvSpPr>
          <p:spPr bwMode="auto">
            <a:xfrm flipH="1">
              <a:off x="39" y="272"/>
              <a:ext cx="239"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96" name="Line 94"/>
            <p:cNvSpPr>
              <a:spLocks noChangeShapeType="1"/>
            </p:cNvSpPr>
            <p:nvPr/>
          </p:nvSpPr>
          <p:spPr bwMode="auto">
            <a:xfrm>
              <a:off x="677" y="272"/>
              <a:ext cx="239"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97" name="Line 95"/>
            <p:cNvSpPr>
              <a:spLocks noChangeShapeType="1"/>
            </p:cNvSpPr>
            <p:nvPr/>
          </p:nvSpPr>
          <p:spPr bwMode="auto">
            <a:xfrm flipV="1">
              <a:off x="507" y="204"/>
              <a:ext cx="0" cy="17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98" name="AutoShape 96"/>
            <p:cNvSpPr>
              <a:spLocks noChangeArrowheads="1"/>
            </p:cNvSpPr>
            <p:nvPr/>
          </p:nvSpPr>
          <p:spPr bwMode="auto">
            <a:xfrm>
              <a:off x="416" y="102"/>
              <a:ext cx="165" cy="102"/>
            </a:xfrm>
            <a:prstGeom prst="triangle">
              <a:avLst>
                <a:gd name="adj" fmla="val 50000"/>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Tree>
    <p:extLst>
      <p:ext uri="{BB962C8B-B14F-4D97-AF65-F5344CB8AC3E}">
        <p14:creationId xmlns:p14="http://schemas.microsoft.com/office/powerpoint/2010/main" val="889449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blinds(horizontal)">
                                      <p:cBhvr>
                                        <p:cTn id="7" dur="500"/>
                                        <p:tgtEl>
                                          <p:spTgt spid="450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64"/>
                                        </p:tgtEl>
                                        <p:attrNameLst>
                                          <p:attrName>style.visibility</p:attrName>
                                        </p:attrNameLst>
                                      </p:cBhvr>
                                      <p:to>
                                        <p:strVal val="visible"/>
                                      </p:to>
                                    </p:set>
                                    <p:animEffect transition="in" filter="blinds(horizontal)">
                                      <p:cBhvr>
                                        <p:cTn id="17" dur="500"/>
                                        <p:tgtEl>
                                          <p:spTgt spid="450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066"/>
                                        </p:tgtEl>
                                        <p:attrNameLst>
                                          <p:attrName>style.visibility</p:attrName>
                                        </p:attrNameLst>
                                      </p:cBhvr>
                                      <p:to>
                                        <p:strVal val="visible"/>
                                      </p:to>
                                    </p:set>
                                    <p:animEffect transition="in" filter="blinds(horizontal)">
                                      <p:cBhvr>
                                        <p:cTn id="22" dur="500"/>
                                        <p:tgtEl>
                                          <p:spTgt spid="4506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5065"/>
                                        </p:tgtEl>
                                        <p:attrNameLst>
                                          <p:attrName>style.visibility</p:attrName>
                                        </p:attrNameLst>
                                      </p:cBhvr>
                                      <p:to>
                                        <p:strVal val="visible"/>
                                      </p:to>
                                    </p:set>
                                    <p:animEffect transition="in" filter="blinds(horizontal)">
                                      <p:cBhvr>
                                        <p:cTn id="25" dur="500"/>
                                        <p:tgtEl>
                                          <p:spTgt spid="450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5067"/>
                                        </p:tgtEl>
                                        <p:attrNameLst>
                                          <p:attrName>style.visibility</p:attrName>
                                        </p:attrNameLst>
                                      </p:cBhvr>
                                      <p:to>
                                        <p:strVal val="visible"/>
                                      </p:to>
                                    </p:set>
                                    <p:animEffect transition="in" filter="blinds(horizontal)">
                                      <p:cBhvr>
                                        <p:cTn id="30" dur="500"/>
                                        <p:tgtEl>
                                          <p:spTgt spid="45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P spid="45064" grpId="0"/>
      <p:bldP spid="45065" grpId="0" animBg="1"/>
      <p:bldP spid="45066" grpId="0"/>
      <p:bldP spid="4506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板块相撞地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4" y="0"/>
            <a:ext cx="89550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3"/>
          <p:cNvSpPr>
            <a:spLocks noChangeArrowheads="1"/>
          </p:cNvSpPr>
          <p:nvPr/>
        </p:nvSpPr>
        <p:spPr bwMode="auto">
          <a:xfrm>
            <a:off x="2667000" y="2667000"/>
            <a:ext cx="685800" cy="579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a:latin typeface="Tahoma" panose="020B0604030504040204" pitchFamily="34" charset="0"/>
                <a:ea typeface="黑体" panose="02010609060101010101" pitchFamily="49" charset="-122"/>
              </a:rPr>
              <a:t>陆壳</a:t>
            </a:r>
          </a:p>
        </p:txBody>
      </p:sp>
    </p:spTree>
    <p:extLst>
      <p:ext uri="{BB962C8B-B14F-4D97-AF65-F5344CB8AC3E}">
        <p14:creationId xmlns:p14="http://schemas.microsoft.com/office/powerpoint/2010/main" val="315095986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524000" y="228601"/>
            <a:ext cx="2057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9933FF"/>
                </a:solidFill>
                <a:latin typeface="黑体" panose="02010609060101010101" pitchFamily="49" charset="-122"/>
                <a:ea typeface="黑体" panose="02010609060101010101" pitchFamily="49" charset="-122"/>
              </a:rPr>
              <a:t>  </a:t>
            </a:r>
            <a:r>
              <a:rPr lang="zh-CN" altLang="en-US" sz="2400">
                <a:solidFill>
                  <a:srgbClr val="9933FF"/>
                </a:solidFill>
                <a:latin typeface="黑体" panose="02010609060101010101" pitchFamily="49" charset="-122"/>
                <a:ea typeface="黑体" panose="02010609060101010101" pitchFamily="49" charset="-122"/>
              </a:rPr>
              <a:t>板块分离 （张裂）</a:t>
            </a:r>
          </a:p>
          <a:p>
            <a:pPr eaLnBrk="1" hangingPunct="1">
              <a:spcBef>
                <a:spcPct val="0"/>
              </a:spcBef>
              <a:buFontTx/>
              <a:buNone/>
            </a:pPr>
            <a:r>
              <a:rPr lang="zh-CN" altLang="en-US" sz="2400">
                <a:solidFill>
                  <a:srgbClr val="CC0000"/>
                </a:solidFill>
                <a:latin typeface="黑体" panose="02010609060101010101" pitchFamily="49" charset="-122"/>
                <a:ea typeface="黑体" panose="02010609060101010101" pitchFamily="49" charset="-122"/>
              </a:rPr>
              <a:t>（生长边界）</a:t>
            </a:r>
          </a:p>
        </p:txBody>
      </p:sp>
      <p:sp>
        <p:nvSpPr>
          <p:cNvPr id="31747" name="Line 3"/>
          <p:cNvSpPr>
            <a:spLocks noChangeShapeType="1"/>
          </p:cNvSpPr>
          <p:nvPr/>
        </p:nvSpPr>
        <p:spPr bwMode="auto">
          <a:xfrm>
            <a:off x="2438400" y="1447800"/>
            <a:ext cx="0" cy="3810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8" name="Line 4"/>
          <p:cNvSpPr>
            <a:spLocks noChangeShapeType="1"/>
          </p:cNvSpPr>
          <p:nvPr/>
        </p:nvSpPr>
        <p:spPr bwMode="auto">
          <a:xfrm>
            <a:off x="2438400" y="1600200"/>
            <a:ext cx="3048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49" name="Line 5"/>
          <p:cNvSpPr>
            <a:spLocks noChangeShapeType="1"/>
          </p:cNvSpPr>
          <p:nvPr/>
        </p:nvSpPr>
        <p:spPr bwMode="auto">
          <a:xfrm flipH="1">
            <a:off x="2057400" y="1600200"/>
            <a:ext cx="3810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0" name="AutoShape 6"/>
          <p:cNvSpPr>
            <a:spLocks/>
          </p:cNvSpPr>
          <p:nvPr/>
        </p:nvSpPr>
        <p:spPr bwMode="auto">
          <a:xfrm>
            <a:off x="3276600" y="304800"/>
            <a:ext cx="152400" cy="1143000"/>
          </a:xfrm>
          <a:prstGeom prst="leftBrace">
            <a:avLst>
              <a:gd name="adj1" fmla="val 62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31751" name="Text Box 7"/>
          <p:cNvSpPr txBox="1">
            <a:spLocks noChangeArrowheads="1"/>
          </p:cNvSpPr>
          <p:nvPr/>
        </p:nvSpPr>
        <p:spPr bwMode="auto">
          <a:xfrm>
            <a:off x="3505200" y="1524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陆：裂谷</a:t>
            </a:r>
          </a:p>
        </p:txBody>
      </p:sp>
      <p:sp>
        <p:nvSpPr>
          <p:cNvPr id="31752" name="Text Box 8"/>
          <p:cNvSpPr txBox="1">
            <a:spLocks noChangeArrowheads="1"/>
          </p:cNvSpPr>
          <p:nvPr/>
        </p:nvSpPr>
        <p:spPr bwMode="auto">
          <a:xfrm>
            <a:off x="3581400" y="1143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a:t>
            </a:r>
          </a:p>
        </p:txBody>
      </p:sp>
      <p:sp>
        <p:nvSpPr>
          <p:cNvPr id="31753" name="AutoShape 9"/>
          <p:cNvSpPr>
            <a:spLocks/>
          </p:cNvSpPr>
          <p:nvPr/>
        </p:nvSpPr>
        <p:spPr bwMode="auto">
          <a:xfrm>
            <a:off x="4419600" y="1066800"/>
            <a:ext cx="76200" cy="838200"/>
          </a:xfrm>
          <a:prstGeom prst="leftBrace">
            <a:avLst>
              <a:gd name="adj1" fmla="val 9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31754" name="Text Box 10"/>
          <p:cNvSpPr txBox="1">
            <a:spLocks noChangeArrowheads="1"/>
          </p:cNvSpPr>
          <p:nvPr/>
        </p:nvSpPr>
        <p:spPr bwMode="auto">
          <a:xfrm>
            <a:off x="4648200" y="914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海洋</a:t>
            </a:r>
          </a:p>
        </p:txBody>
      </p:sp>
      <p:sp>
        <p:nvSpPr>
          <p:cNvPr id="31755" name="Text Box 11"/>
          <p:cNvSpPr txBox="1">
            <a:spLocks noChangeArrowheads="1"/>
          </p:cNvSpPr>
          <p:nvPr/>
        </p:nvSpPr>
        <p:spPr bwMode="auto">
          <a:xfrm>
            <a:off x="4572000" y="1524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海岭</a:t>
            </a:r>
          </a:p>
        </p:txBody>
      </p:sp>
      <p:sp>
        <p:nvSpPr>
          <p:cNvPr id="31756" name="Text Box 12"/>
          <p:cNvSpPr txBox="1">
            <a:spLocks noChangeArrowheads="1"/>
          </p:cNvSpPr>
          <p:nvPr/>
        </p:nvSpPr>
        <p:spPr bwMode="auto">
          <a:xfrm>
            <a:off x="1330325" y="4114801"/>
            <a:ext cx="2057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9933FF"/>
                </a:solidFill>
                <a:latin typeface="黑体" panose="02010609060101010101" pitchFamily="49" charset="-122"/>
                <a:ea typeface="黑体" panose="02010609060101010101" pitchFamily="49" charset="-122"/>
              </a:rPr>
              <a:t>  </a:t>
            </a:r>
            <a:r>
              <a:rPr lang="zh-CN" altLang="en-US" sz="2400">
                <a:solidFill>
                  <a:srgbClr val="9933FF"/>
                </a:solidFill>
                <a:latin typeface="黑体" panose="02010609060101010101" pitchFamily="49" charset="-122"/>
                <a:ea typeface="黑体" panose="02010609060101010101" pitchFamily="49" charset="-122"/>
              </a:rPr>
              <a:t>板块碰撞</a:t>
            </a:r>
          </a:p>
          <a:p>
            <a:pPr eaLnBrk="1" hangingPunct="1">
              <a:spcBef>
                <a:spcPct val="0"/>
              </a:spcBef>
              <a:buFontTx/>
              <a:buNone/>
            </a:pPr>
            <a:endParaRPr lang="zh-CN" altLang="en-US" sz="2400">
              <a:solidFill>
                <a:srgbClr val="CC000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a:solidFill>
                  <a:srgbClr val="CC0000"/>
                </a:solidFill>
                <a:latin typeface="黑体" panose="02010609060101010101" pitchFamily="49" charset="-122"/>
                <a:ea typeface="黑体" panose="02010609060101010101" pitchFamily="49" charset="-122"/>
              </a:rPr>
              <a:t>（消亡边界）</a:t>
            </a:r>
          </a:p>
        </p:txBody>
      </p:sp>
      <p:sp>
        <p:nvSpPr>
          <p:cNvPr id="31757" name="Line 13"/>
          <p:cNvSpPr>
            <a:spLocks noChangeShapeType="1"/>
          </p:cNvSpPr>
          <p:nvPr/>
        </p:nvSpPr>
        <p:spPr bwMode="auto">
          <a:xfrm>
            <a:off x="2514600" y="4495800"/>
            <a:ext cx="0" cy="5334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8" name="Line 14"/>
          <p:cNvSpPr>
            <a:spLocks noChangeShapeType="1"/>
          </p:cNvSpPr>
          <p:nvPr/>
        </p:nvSpPr>
        <p:spPr bwMode="auto">
          <a:xfrm flipH="1">
            <a:off x="2514600" y="4724400"/>
            <a:ext cx="3810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9" name="Line 15"/>
          <p:cNvSpPr>
            <a:spLocks noChangeShapeType="1"/>
          </p:cNvSpPr>
          <p:nvPr/>
        </p:nvSpPr>
        <p:spPr bwMode="auto">
          <a:xfrm>
            <a:off x="2133600" y="4724400"/>
            <a:ext cx="3810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0" name="AutoShape 16"/>
          <p:cNvSpPr>
            <a:spLocks/>
          </p:cNvSpPr>
          <p:nvPr/>
        </p:nvSpPr>
        <p:spPr bwMode="auto">
          <a:xfrm>
            <a:off x="2971800" y="3505200"/>
            <a:ext cx="304800" cy="2362200"/>
          </a:xfrm>
          <a:prstGeom prst="leftBrace">
            <a:avLst>
              <a:gd name="adj1" fmla="val 6458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47121" name="Text Box 17"/>
          <p:cNvSpPr txBox="1">
            <a:spLocks noChangeArrowheads="1"/>
          </p:cNvSpPr>
          <p:nvPr/>
        </p:nvSpPr>
        <p:spPr bwMode="auto">
          <a:xfrm>
            <a:off x="3276600" y="3276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海陆</a:t>
            </a:r>
          </a:p>
        </p:txBody>
      </p:sp>
      <p:sp>
        <p:nvSpPr>
          <p:cNvPr id="47122" name="AutoShape 18"/>
          <p:cNvSpPr>
            <a:spLocks/>
          </p:cNvSpPr>
          <p:nvPr/>
        </p:nvSpPr>
        <p:spPr bwMode="auto">
          <a:xfrm>
            <a:off x="4038600" y="2895600"/>
            <a:ext cx="228600" cy="1371600"/>
          </a:xfrm>
          <a:prstGeom prst="lef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47123" name="Text Box 19"/>
          <p:cNvSpPr txBox="1">
            <a:spLocks noChangeArrowheads="1"/>
          </p:cNvSpPr>
          <p:nvPr/>
        </p:nvSpPr>
        <p:spPr bwMode="auto">
          <a:xfrm>
            <a:off x="4343400" y="2590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陆：海岸山脉</a:t>
            </a:r>
          </a:p>
        </p:txBody>
      </p:sp>
      <p:sp>
        <p:nvSpPr>
          <p:cNvPr id="47124" name="Text Box 20"/>
          <p:cNvSpPr txBox="1">
            <a:spLocks noChangeArrowheads="1"/>
          </p:cNvSpPr>
          <p:nvPr/>
        </p:nvSpPr>
        <p:spPr bwMode="auto">
          <a:xfrm>
            <a:off x="4267200" y="33528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海：海沟</a:t>
            </a:r>
          </a:p>
        </p:txBody>
      </p:sp>
      <p:sp>
        <p:nvSpPr>
          <p:cNvPr id="47125" name="Text Box 21"/>
          <p:cNvSpPr txBox="1">
            <a:spLocks noChangeArrowheads="1"/>
          </p:cNvSpPr>
          <p:nvPr/>
        </p:nvSpPr>
        <p:spPr bwMode="auto">
          <a:xfrm>
            <a:off x="4267200" y="40386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交界处：海岛   </a:t>
            </a:r>
          </a:p>
        </p:txBody>
      </p:sp>
      <p:sp>
        <p:nvSpPr>
          <p:cNvPr id="47126" name="Line 22"/>
          <p:cNvSpPr>
            <a:spLocks noChangeShapeType="1"/>
          </p:cNvSpPr>
          <p:nvPr/>
        </p:nvSpPr>
        <p:spPr bwMode="auto">
          <a:xfrm>
            <a:off x="6248400" y="42672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27" name="Text Box 23"/>
          <p:cNvSpPr txBox="1">
            <a:spLocks noChangeArrowheads="1"/>
          </p:cNvSpPr>
          <p:nvPr/>
        </p:nvSpPr>
        <p:spPr bwMode="auto">
          <a:xfrm>
            <a:off x="6477000" y="40386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岛弧</a:t>
            </a:r>
          </a:p>
        </p:txBody>
      </p:sp>
      <p:sp>
        <p:nvSpPr>
          <p:cNvPr id="47128" name="Text Box 24"/>
          <p:cNvSpPr txBox="1">
            <a:spLocks noChangeArrowheads="1"/>
          </p:cNvSpPr>
          <p:nvPr/>
        </p:nvSpPr>
        <p:spPr bwMode="auto">
          <a:xfrm>
            <a:off x="3429000" y="5410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陆陆</a:t>
            </a:r>
          </a:p>
        </p:txBody>
      </p:sp>
      <p:sp>
        <p:nvSpPr>
          <p:cNvPr id="47129" name="AutoShape 25"/>
          <p:cNvSpPr>
            <a:spLocks/>
          </p:cNvSpPr>
          <p:nvPr/>
        </p:nvSpPr>
        <p:spPr bwMode="auto">
          <a:xfrm>
            <a:off x="4419600" y="5334000"/>
            <a:ext cx="152400" cy="1143000"/>
          </a:xfrm>
          <a:prstGeom prst="leftBrace">
            <a:avLst>
              <a:gd name="adj1" fmla="val 62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47130" name="Text Box 26"/>
          <p:cNvSpPr txBox="1">
            <a:spLocks noChangeArrowheads="1"/>
          </p:cNvSpPr>
          <p:nvPr/>
        </p:nvSpPr>
        <p:spPr bwMode="auto">
          <a:xfrm>
            <a:off x="4724400" y="5181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高大山脉</a:t>
            </a:r>
          </a:p>
        </p:txBody>
      </p:sp>
      <p:sp>
        <p:nvSpPr>
          <p:cNvPr id="47131" name="Text Box 27"/>
          <p:cNvSpPr txBox="1">
            <a:spLocks noChangeArrowheads="1"/>
          </p:cNvSpPr>
          <p:nvPr/>
        </p:nvSpPr>
        <p:spPr bwMode="auto">
          <a:xfrm>
            <a:off x="4572000" y="62484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黑体" panose="02010609060101010101" pitchFamily="49" charset="-122"/>
                <a:ea typeface="黑体" panose="02010609060101010101" pitchFamily="49" charset="-122"/>
              </a:rPr>
              <a:t>高原</a:t>
            </a:r>
          </a:p>
        </p:txBody>
      </p:sp>
      <p:pic>
        <p:nvPicPr>
          <p:cNvPr id="47134" name="Picture 30" descr="HDR7GYMU4C4[W)O{_3ZAFN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286001"/>
            <a:ext cx="20574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5" name="Picture 31" descr="2I1]@U7EU}ZEI~DGT]5]TL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733800"/>
            <a:ext cx="24384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6" name="Picture 32" descr="VG6B@6N@U2F]K4%9F@V[OF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181601"/>
            <a:ext cx="304800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AutoShape 33"/>
          <p:cNvSpPr>
            <a:spLocks noChangeArrowheads="1"/>
          </p:cNvSpPr>
          <p:nvPr/>
        </p:nvSpPr>
        <p:spPr bwMode="auto">
          <a:xfrm>
            <a:off x="8915400" y="381000"/>
            <a:ext cx="609600" cy="685800"/>
          </a:xfrm>
          <a:prstGeom prst="star5">
            <a:avLst/>
          </a:prstGeom>
          <a:solidFill>
            <a:srgbClr val="FF0000"/>
          </a:solidFill>
          <a:ln w="9525">
            <a:solidFill>
              <a:schemeClr val="tx1"/>
            </a:solidFill>
            <a:miter lim="800000"/>
            <a:headEnd/>
            <a:tailEnd/>
          </a:ln>
          <a:effectLst/>
          <a:extLst/>
        </p:spPr>
        <p:txBody>
          <a:bodyPr wrap="none" anchor="ctr"/>
          <a:lstStyle/>
          <a:p>
            <a:pPr algn="ctr" eaLnBrk="1" hangingPunct="1">
              <a:defRPr/>
            </a:pPr>
            <a:endParaRPr lang="zh-CN" altLang="zh-CN">
              <a:ea typeface="宋体" panose="02010600030101010101" pitchFamily="2" charset="-122"/>
            </a:endParaRPr>
          </a:p>
        </p:txBody>
      </p:sp>
      <p:pic>
        <p:nvPicPr>
          <p:cNvPr id="31776" name="Picture 29" descr="59V%FD0Z$MMJK_5CQ{{VPA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28600"/>
            <a:ext cx="12954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77" name="Group 84"/>
          <p:cNvGrpSpPr>
            <a:grpSpLocks/>
          </p:cNvGrpSpPr>
          <p:nvPr/>
        </p:nvGrpSpPr>
        <p:grpSpPr bwMode="auto">
          <a:xfrm>
            <a:off x="6096000" y="1219200"/>
            <a:ext cx="1582738" cy="647700"/>
            <a:chOff x="0" y="0"/>
            <a:chExt cx="997" cy="408"/>
          </a:xfrm>
        </p:grpSpPr>
        <p:sp>
          <p:nvSpPr>
            <p:cNvPr id="31778" name="Rectangle 85"/>
            <p:cNvSpPr>
              <a:spLocks noChangeArrowheads="1"/>
            </p:cNvSpPr>
            <p:nvPr/>
          </p:nvSpPr>
          <p:spPr bwMode="auto">
            <a:xfrm>
              <a:off x="0" y="0"/>
              <a:ext cx="99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31779" name="未知"/>
            <p:cNvSpPr>
              <a:spLocks/>
            </p:cNvSpPr>
            <p:nvPr/>
          </p:nvSpPr>
          <p:spPr bwMode="auto">
            <a:xfrm>
              <a:off x="0" y="170"/>
              <a:ext cx="478" cy="204"/>
            </a:xfrm>
            <a:custGeom>
              <a:avLst/>
              <a:gdLst>
                <a:gd name="T0" fmla="*/ 0 w 408"/>
                <a:gd name="T1" fmla="*/ 26 h 212"/>
                <a:gd name="T2" fmla="*/ 598 w 408"/>
                <a:gd name="T3" fmla="*/ 26 h 212"/>
                <a:gd name="T4" fmla="*/ 769 w 408"/>
                <a:gd name="T5" fmla="*/ 182 h 212"/>
                <a:gd name="T6" fmla="*/ 0 60000 65536"/>
                <a:gd name="T7" fmla="*/ 0 60000 65536"/>
                <a:gd name="T8" fmla="*/ 0 60000 65536"/>
                <a:gd name="T9" fmla="*/ 0 w 408"/>
                <a:gd name="T10" fmla="*/ 0 h 212"/>
                <a:gd name="T11" fmla="*/ 408 w 408"/>
                <a:gd name="T12" fmla="*/ 212 h 212"/>
              </a:gdLst>
              <a:ahLst/>
              <a:cxnLst>
                <a:cxn ang="T6">
                  <a:pos x="T0" y="T1"/>
                </a:cxn>
                <a:cxn ang="T7">
                  <a:pos x="T2" y="T3"/>
                </a:cxn>
                <a:cxn ang="T8">
                  <a:pos x="T4" y="T5"/>
                </a:cxn>
              </a:cxnLst>
              <a:rect l="T9" t="T10" r="T11" b="T12"/>
              <a:pathLst>
                <a:path w="408" h="212">
                  <a:moveTo>
                    <a:pt x="0" y="30"/>
                  </a:moveTo>
                  <a:cubicBezTo>
                    <a:pt x="124" y="15"/>
                    <a:pt x="249" y="0"/>
                    <a:pt x="317" y="30"/>
                  </a:cubicBezTo>
                  <a:cubicBezTo>
                    <a:pt x="385" y="60"/>
                    <a:pt x="396" y="136"/>
                    <a:pt x="408" y="212"/>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780" name="未知"/>
            <p:cNvSpPr>
              <a:spLocks/>
            </p:cNvSpPr>
            <p:nvPr/>
          </p:nvSpPr>
          <p:spPr bwMode="auto">
            <a:xfrm>
              <a:off x="532" y="170"/>
              <a:ext cx="424" cy="204"/>
            </a:xfrm>
            <a:custGeom>
              <a:avLst/>
              <a:gdLst>
                <a:gd name="T0" fmla="*/ 287 w 483"/>
                <a:gd name="T1" fmla="*/ 0 h 227"/>
                <a:gd name="T2" fmla="*/ 45 w 483"/>
                <a:gd name="T3" fmla="*/ 29 h 227"/>
                <a:gd name="T4" fmla="*/ 18 w 483"/>
                <a:gd name="T5" fmla="*/ 147 h 227"/>
                <a:gd name="T6" fmla="*/ 0 60000 65536"/>
                <a:gd name="T7" fmla="*/ 0 60000 65536"/>
                <a:gd name="T8" fmla="*/ 0 60000 65536"/>
                <a:gd name="T9" fmla="*/ 0 w 483"/>
                <a:gd name="T10" fmla="*/ 0 h 227"/>
                <a:gd name="T11" fmla="*/ 483 w 483"/>
                <a:gd name="T12" fmla="*/ 227 h 227"/>
              </a:gdLst>
              <a:ahLst/>
              <a:cxnLst>
                <a:cxn ang="T6">
                  <a:pos x="T0" y="T1"/>
                </a:cxn>
                <a:cxn ang="T7">
                  <a:pos x="T2" y="T3"/>
                </a:cxn>
                <a:cxn ang="T8">
                  <a:pos x="T4" y="T5"/>
                </a:cxn>
              </a:cxnLst>
              <a:rect l="T9" t="T10" r="T11" b="T12"/>
              <a:pathLst>
                <a:path w="483" h="227">
                  <a:moveTo>
                    <a:pt x="483" y="0"/>
                  </a:moveTo>
                  <a:cubicBezTo>
                    <a:pt x="316" y="3"/>
                    <a:pt x="150" y="7"/>
                    <a:pt x="75" y="45"/>
                  </a:cubicBezTo>
                  <a:cubicBezTo>
                    <a:pt x="0" y="83"/>
                    <a:pt x="15" y="155"/>
                    <a:pt x="30" y="227"/>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781" name="Line 88"/>
            <p:cNvSpPr>
              <a:spLocks noChangeShapeType="1"/>
            </p:cNvSpPr>
            <p:nvPr/>
          </p:nvSpPr>
          <p:spPr bwMode="auto">
            <a:xfrm>
              <a:off x="48" y="19"/>
              <a:ext cx="872"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2" name="Line 89"/>
            <p:cNvSpPr>
              <a:spLocks noChangeShapeType="1"/>
            </p:cNvSpPr>
            <p:nvPr/>
          </p:nvSpPr>
          <p:spPr bwMode="auto">
            <a:xfrm>
              <a:off x="48" y="88"/>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3" name="Line 90"/>
            <p:cNvSpPr>
              <a:spLocks noChangeShapeType="1"/>
            </p:cNvSpPr>
            <p:nvPr/>
          </p:nvSpPr>
          <p:spPr bwMode="auto">
            <a:xfrm>
              <a:off x="48" y="121"/>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4" name="Line 91"/>
            <p:cNvSpPr>
              <a:spLocks noChangeShapeType="1"/>
            </p:cNvSpPr>
            <p:nvPr/>
          </p:nvSpPr>
          <p:spPr bwMode="auto">
            <a:xfrm>
              <a:off x="48" y="54"/>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5" name="Line 92"/>
            <p:cNvSpPr>
              <a:spLocks noChangeShapeType="1"/>
            </p:cNvSpPr>
            <p:nvPr/>
          </p:nvSpPr>
          <p:spPr bwMode="auto">
            <a:xfrm>
              <a:off x="48" y="156"/>
              <a:ext cx="87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6" name="Line 93"/>
            <p:cNvSpPr>
              <a:spLocks noChangeShapeType="1"/>
            </p:cNvSpPr>
            <p:nvPr/>
          </p:nvSpPr>
          <p:spPr bwMode="auto">
            <a:xfrm flipH="1">
              <a:off x="39" y="272"/>
              <a:ext cx="239"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87" name="Line 94"/>
            <p:cNvSpPr>
              <a:spLocks noChangeShapeType="1"/>
            </p:cNvSpPr>
            <p:nvPr/>
          </p:nvSpPr>
          <p:spPr bwMode="auto">
            <a:xfrm>
              <a:off x="677" y="272"/>
              <a:ext cx="239"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88" name="Line 95"/>
            <p:cNvSpPr>
              <a:spLocks noChangeShapeType="1"/>
            </p:cNvSpPr>
            <p:nvPr/>
          </p:nvSpPr>
          <p:spPr bwMode="auto">
            <a:xfrm flipV="1">
              <a:off x="507" y="204"/>
              <a:ext cx="0" cy="17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89" name="AutoShape 96"/>
            <p:cNvSpPr>
              <a:spLocks noChangeArrowheads="1"/>
            </p:cNvSpPr>
            <p:nvPr/>
          </p:nvSpPr>
          <p:spPr bwMode="auto">
            <a:xfrm>
              <a:off x="416" y="102"/>
              <a:ext cx="165" cy="102"/>
            </a:xfrm>
            <a:prstGeom prst="triangle">
              <a:avLst>
                <a:gd name="adj" fmla="val 50000"/>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Tree>
    <p:extLst>
      <p:ext uri="{BB962C8B-B14F-4D97-AF65-F5344CB8AC3E}">
        <p14:creationId xmlns:p14="http://schemas.microsoft.com/office/powerpoint/2010/main" val="1407828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34"/>
                                        </p:tgtEl>
                                        <p:attrNameLst>
                                          <p:attrName>style.visibility</p:attrName>
                                        </p:attrNameLst>
                                      </p:cBhvr>
                                      <p:to>
                                        <p:strVal val="visible"/>
                                      </p:to>
                                    </p:set>
                                    <p:animEffect transition="in" filter="blinds(horizontal)">
                                      <p:cBhvr>
                                        <p:cTn id="7" dur="500"/>
                                        <p:tgtEl>
                                          <p:spTgt spid="471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21"/>
                                        </p:tgtEl>
                                        <p:attrNameLst>
                                          <p:attrName>style.visibility</p:attrName>
                                        </p:attrNameLst>
                                      </p:cBhvr>
                                      <p:to>
                                        <p:strVal val="visible"/>
                                      </p:to>
                                    </p:set>
                                    <p:animEffect transition="in" filter="blinds(horizontal)">
                                      <p:cBhvr>
                                        <p:cTn id="12" dur="500"/>
                                        <p:tgtEl>
                                          <p:spTgt spid="471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22"/>
                                        </p:tgtEl>
                                        <p:attrNameLst>
                                          <p:attrName>style.visibility</p:attrName>
                                        </p:attrNameLst>
                                      </p:cBhvr>
                                      <p:to>
                                        <p:strVal val="visible"/>
                                      </p:to>
                                    </p:set>
                                    <p:animEffect transition="in" filter="blinds(horizontal)">
                                      <p:cBhvr>
                                        <p:cTn id="17" dur="500"/>
                                        <p:tgtEl>
                                          <p:spTgt spid="47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23"/>
                                        </p:tgtEl>
                                        <p:attrNameLst>
                                          <p:attrName>style.visibility</p:attrName>
                                        </p:attrNameLst>
                                      </p:cBhvr>
                                      <p:to>
                                        <p:strVal val="visible"/>
                                      </p:to>
                                    </p:set>
                                    <p:animEffect transition="in" filter="blinds(horizontal)">
                                      <p:cBhvr>
                                        <p:cTn id="22" dur="500"/>
                                        <p:tgtEl>
                                          <p:spTgt spid="471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24"/>
                                        </p:tgtEl>
                                        <p:attrNameLst>
                                          <p:attrName>style.visibility</p:attrName>
                                        </p:attrNameLst>
                                      </p:cBhvr>
                                      <p:to>
                                        <p:strVal val="visible"/>
                                      </p:to>
                                    </p:set>
                                    <p:animEffect transition="in" filter="blinds(horizontal)">
                                      <p:cBhvr>
                                        <p:cTn id="27" dur="500"/>
                                        <p:tgtEl>
                                          <p:spTgt spid="471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7135"/>
                                        </p:tgtEl>
                                        <p:attrNameLst>
                                          <p:attrName>style.visibility</p:attrName>
                                        </p:attrNameLst>
                                      </p:cBhvr>
                                      <p:to>
                                        <p:strVal val="visible"/>
                                      </p:to>
                                    </p:set>
                                    <p:animEffect transition="in" filter="blinds(horizontal)">
                                      <p:cBhvr>
                                        <p:cTn id="32" dur="500"/>
                                        <p:tgtEl>
                                          <p:spTgt spid="471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7125"/>
                                        </p:tgtEl>
                                        <p:attrNameLst>
                                          <p:attrName>style.visibility</p:attrName>
                                        </p:attrNameLst>
                                      </p:cBhvr>
                                      <p:to>
                                        <p:strVal val="visible"/>
                                      </p:to>
                                    </p:set>
                                    <p:animEffect transition="in" filter="blinds(horizontal)">
                                      <p:cBhvr>
                                        <p:cTn id="37" dur="500"/>
                                        <p:tgtEl>
                                          <p:spTgt spid="471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126"/>
                                        </p:tgtEl>
                                        <p:attrNameLst>
                                          <p:attrName>style.visibility</p:attrName>
                                        </p:attrNameLst>
                                      </p:cBhvr>
                                      <p:to>
                                        <p:strVal val="visible"/>
                                      </p:to>
                                    </p:set>
                                    <p:animEffect transition="in" filter="blinds(horizontal)">
                                      <p:cBhvr>
                                        <p:cTn id="42" dur="500"/>
                                        <p:tgtEl>
                                          <p:spTgt spid="471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7127"/>
                                        </p:tgtEl>
                                        <p:attrNameLst>
                                          <p:attrName>style.visibility</p:attrName>
                                        </p:attrNameLst>
                                      </p:cBhvr>
                                      <p:to>
                                        <p:strVal val="visible"/>
                                      </p:to>
                                    </p:set>
                                    <p:animEffect transition="in" filter="blinds(horizontal)">
                                      <p:cBhvr>
                                        <p:cTn id="45" dur="500"/>
                                        <p:tgtEl>
                                          <p:spTgt spid="4712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47136"/>
                                        </p:tgtEl>
                                        <p:attrNameLst>
                                          <p:attrName>style.visibility</p:attrName>
                                        </p:attrNameLst>
                                      </p:cBhvr>
                                      <p:to>
                                        <p:strVal val="visible"/>
                                      </p:to>
                                    </p:set>
                                    <p:animEffect transition="in" filter="blinds(horizontal)">
                                      <p:cBhvr>
                                        <p:cTn id="50" dur="500"/>
                                        <p:tgtEl>
                                          <p:spTgt spid="4713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7128"/>
                                        </p:tgtEl>
                                        <p:attrNameLst>
                                          <p:attrName>style.visibility</p:attrName>
                                        </p:attrNameLst>
                                      </p:cBhvr>
                                      <p:to>
                                        <p:strVal val="visible"/>
                                      </p:to>
                                    </p:set>
                                    <p:animEffect transition="in" filter="blinds(horizontal)">
                                      <p:cBhvr>
                                        <p:cTn id="55" dur="500"/>
                                        <p:tgtEl>
                                          <p:spTgt spid="4712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47130"/>
                                        </p:tgtEl>
                                        <p:attrNameLst>
                                          <p:attrName>style.visibility</p:attrName>
                                        </p:attrNameLst>
                                      </p:cBhvr>
                                      <p:to>
                                        <p:strVal val="visible"/>
                                      </p:to>
                                    </p:set>
                                    <p:animEffect transition="in" filter="blinds(horizontal)">
                                      <p:cBhvr>
                                        <p:cTn id="60" dur="500"/>
                                        <p:tgtEl>
                                          <p:spTgt spid="4713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47129"/>
                                        </p:tgtEl>
                                        <p:attrNameLst>
                                          <p:attrName>style.visibility</p:attrName>
                                        </p:attrNameLst>
                                      </p:cBhvr>
                                      <p:to>
                                        <p:strVal val="visible"/>
                                      </p:to>
                                    </p:set>
                                    <p:animEffect transition="in" filter="blinds(horizontal)">
                                      <p:cBhvr>
                                        <p:cTn id="63" dur="500"/>
                                        <p:tgtEl>
                                          <p:spTgt spid="4712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7131"/>
                                        </p:tgtEl>
                                        <p:attrNameLst>
                                          <p:attrName>style.visibility</p:attrName>
                                        </p:attrNameLst>
                                      </p:cBhvr>
                                      <p:to>
                                        <p:strVal val="visible"/>
                                      </p:to>
                                    </p:set>
                                    <p:animEffect transition="in" filter="blinds(horizontal)">
                                      <p:cBhvr>
                                        <p:cTn id="68" dur="500"/>
                                        <p:tgtEl>
                                          <p:spTgt spid="47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2" grpId="0" animBg="1"/>
      <p:bldP spid="47123" grpId="0"/>
      <p:bldP spid="47124" grpId="0"/>
      <p:bldP spid="47125" grpId="0"/>
      <p:bldP spid="47126" grpId="0" animBg="1"/>
      <p:bldP spid="47127" grpId="0"/>
      <p:bldP spid="47128" grpId="0"/>
      <p:bldP spid="47129" grpId="0" animBg="1"/>
      <p:bldP spid="47130" grpId="0"/>
      <p:bldP spid="471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世界地形"/>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1524000" y="838200"/>
            <a:ext cx="91440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未知"/>
          <p:cNvSpPr>
            <a:spLocks/>
          </p:cNvSpPr>
          <p:nvPr/>
        </p:nvSpPr>
        <p:spPr bwMode="auto">
          <a:xfrm>
            <a:off x="7326314" y="1600200"/>
            <a:ext cx="2160587" cy="369332"/>
          </a:xfrm>
          <a:custGeom>
            <a:avLst/>
            <a:gdLst>
              <a:gd name="T0" fmla="*/ 0 w 1361"/>
              <a:gd name="T1" fmla="*/ 0 h 2358"/>
              <a:gd name="T2" fmla="*/ 792162 w 1361"/>
              <a:gd name="T3" fmla="*/ 576263 h 2358"/>
              <a:gd name="T4" fmla="*/ 1296987 w 1361"/>
              <a:gd name="T5" fmla="*/ 1223963 h 2358"/>
              <a:gd name="T6" fmla="*/ 1873250 w 1361"/>
              <a:gd name="T7" fmla="*/ 1655763 h 2358"/>
              <a:gd name="T8" fmla="*/ 2017712 w 1361"/>
              <a:gd name="T9" fmla="*/ 1871663 h 2358"/>
              <a:gd name="T10" fmla="*/ 2017712 w 1361"/>
              <a:gd name="T11" fmla="*/ 2232025 h 2358"/>
              <a:gd name="T12" fmla="*/ 2160587 w 1361"/>
              <a:gd name="T13" fmla="*/ 2735263 h 2358"/>
              <a:gd name="T14" fmla="*/ 2017712 w 1361"/>
              <a:gd name="T15" fmla="*/ 3024188 h 2358"/>
              <a:gd name="T16" fmla="*/ 1584325 w 1361"/>
              <a:gd name="T17" fmla="*/ 3743325 h 23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61"/>
              <a:gd name="T28" fmla="*/ 0 h 2358"/>
              <a:gd name="T29" fmla="*/ 1361 w 1361"/>
              <a:gd name="T30" fmla="*/ 2358 h 23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61" h="2358">
                <a:moveTo>
                  <a:pt x="0" y="0"/>
                </a:moveTo>
                <a:cubicBezTo>
                  <a:pt x="181" y="117"/>
                  <a:pt x="363" y="234"/>
                  <a:pt x="499" y="363"/>
                </a:cubicBezTo>
                <a:cubicBezTo>
                  <a:pt x="635" y="492"/>
                  <a:pt x="704" y="658"/>
                  <a:pt x="817" y="771"/>
                </a:cubicBezTo>
                <a:cubicBezTo>
                  <a:pt x="930" y="884"/>
                  <a:pt x="1104" y="975"/>
                  <a:pt x="1180" y="1043"/>
                </a:cubicBezTo>
                <a:cubicBezTo>
                  <a:pt x="1256" y="1111"/>
                  <a:pt x="1256" y="1119"/>
                  <a:pt x="1271" y="1179"/>
                </a:cubicBezTo>
                <a:cubicBezTo>
                  <a:pt x="1286" y="1239"/>
                  <a:pt x="1256" y="1315"/>
                  <a:pt x="1271" y="1406"/>
                </a:cubicBezTo>
                <a:cubicBezTo>
                  <a:pt x="1286" y="1497"/>
                  <a:pt x="1361" y="1640"/>
                  <a:pt x="1361" y="1723"/>
                </a:cubicBezTo>
                <a:cubicBezTo>
                  <a:pt x="1361" y="1806"/>
                  <a:pt x="1332" y="1799"/>
                  <a:pt x="1271" y="1905"/>
                </a:cubicBezTo>
                <a:cubicBezTo>
                  <a:pt x="1210" y="2011"/>
                  <a:pt x="1104" y="2184"/>
                  <a:pt x="998" y="2358"/>
                </a:cubicBezTo>
              </a:path>
            </a:pathLst>
          </a:custGeom>
          <a:noFill/>
          <a:ln w="50800">
            <a:solidFill>
              <a:srgbClr val="FF0000">
                <a:alpha val="50195"/>
              </a:srgb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b="1">
              <a:solidFill>
                <a:srgbClr val="002060"/>
              </a:solidFill>
            </a:endParaRPr>
          </a:p>
        </p:txBody>
      </p:sp>
      <p:sp>
        <p:nvSpPr>
          <p:cNvPr id="70660" name="未知"/>
          <p:cNvSpPr>
            <a:spLocks/>
          </p:cNvSpPr>
          <p:nvPr/>
        </p:nvSpPr>
        <p:spPr bwMode="auto">
          <a:xfrm>
            <a:off x="5443539" y="1816100"/>
            <a:ext cx="947737" cy="369332"/>
          </a:xfrm>
          <a:custGeom>
            <a:avLst/>
            <a:gdLst>
              <a:gd name="T0" fmla="*/ 947737 w 597"/>
              <a:gd name="T1" fmla="*/ 0 h 998"/>
              <a:gd name="T2" fmla="*/ 803275 w 597"/>
              <a:gd name="T3" fmla="*/ 287338 h 998"/>
              <a:gd name="T4" fmla="*/ 587375 w 597"/>
              <a:gd name="T5" fmla="*/ 503238 h 998"/>
              <a:gd name="T6" fmla="*/ 515937 w 597"/>
              <a:gd name="T7" fmla="*/ 647700 h 998"/>
              <a:gd name="T8" fmla="*/ 227012 w 597"/>
              <a:gd name="T9" fmla="*/ 863600 h 998"/>
              <a:gd name="T10" fmla="*/ 82550 w 597"/>
              <a:gd name="T11" fmla="*/ 1008063 h 998"/>
              <a:gd name="T12" fmla="*/ 11112 w 597"/>
              <a:gd name="T13" fmla="*/ 1223963 h 998"/>
              <a:gd name="T14" fmla="*/ 11112 w 597"/>
              <a:gd name="T15" fmla="*/ 1584325 h 998"/>
              <a:gd name="T16" fmla="*/ 0 60000 65536"/>
              <a:gd name="T17" fmla="*/ 0 60000 65536"/>
              <a:gd name="T18" fmla="*/ 0 60000 65536"/>
              <a:gd name="T19" fmla="*/ 0 60000 65536"/>
              <a:gd name="T20" fmla="*/ 0 60000 65536"/>
              <a:gd name="T21" fmla="*/ 0 60000 65536"/>
              <a:gd name="T22" fmla="*/ 0 60000 65536"/>
              <a:gd name="T23" fmla="*/ 0 60000 65536"/>
              <a:gd name="T24" fmla="*/ 0 w 597"/>
              <a:gd name="T25" fmla="*/ 0 h 998"/>
              <a:gd name="T26" fmla="*/ 597 w 597"/>
              <a:gd name="T27" fmla="*/ 998 h 9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7" h="998">
                <a:moveTo>
                  <a:pt x="597" y="0"/>
                </a:moveTo>
                <a:cubicBezTo>
                  <a:pt x="570" y="64"/>
                  <a:pt x="544" y="128"/>
                  <a:pt x="506" y="181"/>
                </a:cubicBezTo>
                <a:cubicBezTo>
                  <a:pt x="468" y="234"/>
                  <a:pt x="400" y="279"/>
                  <a:pt x="370" y="317"/>
                </a:cubicBezTo>
                <a:cubicBezTo>
                  <a:pt x="340" y="355"/>
                  <a:pt x="363" y="370"/>
                  <a:pt x="325" y="408"/>
                </a:cubicBezTo>
                <a:cubicBezTo>
                  <a:pt x="287" y="446"/>
                  <a:pt x="188" y="506"/>
                  <a:pt x="143" y="544"/>
                </a:cubicBezTo>
                <a:cubicBezTo>
                  <a:pt x="98" y="582"/>
                  <a:pt x="75" y="597"/>
                  <a:pt x="52" y="635"/>
                </a:cubicBezTo>
                <a:cubicBezTo>
                  <a:pt x="29" y="673"/>
                  <a:pt x="14" y="711"/>
                  <a:pt x="7" y="771"/>
                </a:cubicBezTo>
                <a:cubicBezTo>
                  <a:pt x="0" y="831"/>
                  <a:pt x="7" y="953"/>
                  <a:pt x="7" y="998"/>
                </a:cubicBezTo>
              </a:path>
            </a:pathLst>
          </a:custGeom>
          <a:noFill/>
          <a:ln w="50800">
            <a:solidFill>
              <a:srgbClr val="CC0000">
                <a:alpha val="50195"/>
              </a:srgb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b="1">
              <a:solidFill>
                <a:srgbClr val="002060"/>
              </a:solidFill>
            </a:endParaRPr>
          </a:p>
        </p:txBody>
      </p:sp>
      <p:sp>
        <p:nvSpPr>
          <p:cNvPr id="70661" name="未知"/>
          <p:cNvSpPr>
            <a:spLocks/>
          </p:cNvSpPr>
          <p:nvPr/>
        </p:nvSpPr>
        <p:spPr bwMode="auto">
          <a:xfrm>
            <a:off x="5886451" y="2103438"/>
            <a:ext cx="504825" cy="369332"/>
          </a:xfrm>
          <a:custGeom>
            <a:avLst/>
            <a:gdLst>
              <a:gd name="T0" fmla="*/ 504825 w 318"/>
              <a:gd name="T1" fmla="*/ 0 h 749"/>
              <a:gd name="T2" fmla="*/ 360363 w 318"/>
              <a:gd name="T3" fmla="*/ 144462 h 749"/>
              <a:gd name="T4" fmla="*/ 215900 w 318"/>
              <a:gd name="T5" fmla="*/ 288925 h 749"/>
              <a:gd name="T6" fmla="*/ 144463 w 318"/>
              <a:gd name="T7" fmla="*/ 431800 h 749"/>
              <a:gd name="T8" fmla="*/ 144463 w 318"/>
              <a:gd name="T9" fmla="*/ 720725 h 749"/>
              <a:gd name="T10" fmla="*/ 144463 w 318"/>
              <a:gd name="T11" fmla="*/ 863600 h 749"/>
              <a:gd name="T12" fmla="*/ 215900 w 318"/>
              <a:gd name="T13" fmla="*/ 936625 h 749"/>
              <a:gd name="T14" fmla="*/ 144463 w 318"/>
              <a:gd name="T15" fmla="*/ 1152525 h 749"/>
              <a:gd name="T16" fmla="*/ 0 w 318"/>
              <a:gd name="T17" fmla="*/ 1152525 h 7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749"/>
              <a:gd name="T29" fmla="*/ 318 w 318"/>
              <a:gd name="T30" fmla="*/ 749 h 7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749">
                <a:moveTo>
                  <a:pt x="318" y="0"/>
                </a:moveTo>
                <a:cubicBezTo>
                  <a:pt x="287" y="30"/>
                  <a:pt x="257" y="61"/>
                  <a:pt x="227" y="91"/>
                </a:cubicBezTo>
                <a:cubicBezTo>
                  <a:pt x="197" y="121"/>
                  <a:pt x="159" y="152"/>
                  <a:pt x="136" y="182"/>
                </a:cubicBezTo>
                <a:cubicBezTo>
                  <a:pt x="113" y="212"/>
                  <a:pt x="98" y="227"/>
                  <a:pt x="91" y="272"/>
                </a:cubicBezTo>
                <a:cubicBezTo>
                  <a:pt x="84" y="317"/>
                  <a:pt x="91" y="409"/>
                  <a:pt x="91" y="454"/>
                </a:cubicBezTo>
                <a:cubicBezTo>
                  <a:pt x="91" y="499"/>
                  <a:pt x="84" y="521"/>
                  <a:pt x="91" y="544"/>
                </a:cubicBezTo>
                <a:cubicBezTo>
                  <a:pt x="98" y="567"/>
                  <a:pt x="136" y="560"/>
                  <a:pt x="136" y="590"/>
                </a:cubicBezTo>
                <a:cubicBezTo>
                  <a:pt x="136" y="620"/>
                  <a:pt x="114" y="703"/>
                  <a:pt x="91" y="726"/>
                </a:cubicBezTo>
                <a:cubicBezTo>
                  <a:pt x="68" y="749"/>
                  <a:pt x="34" y="737"/>
                  <a:pt x="0" y="726"/>
                </a:cubicBezTo>
              </a:path>
            </a:pathLst>
          </a:custGeom>
          <a:noFill/>
          <a:ln w="50800">
            <a:solidFill>
              <a:srgbClr val="FF0000">
                <a:alpha val="50195"/>
              </a:srgb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b="1">
              <a:solidFill>
                <a:srgbClr val="002060"/>
              </a:solidFill>
            </a:endParaRPr>
          </a:p>
        </p:txBody>
      </p:sp>
      <p:sp>
        <p:nvSpPr>
          <p:cNvPr id="70662" name="未知"/>
          <p:cNvSpPr>
            <a:spLocks/>
          </p:cNvSpPr>
          <p:nvPr/>
        </p:nvSpPr>
        <p:spPr bwMode="auto">
          <a:xfrm>
            <a:off x="4375150" y="2535238"/>
            <a:ext cx="431800" cy="369332"/>
          </a:xfrm>
          <a:custGeom>
            <a:avLst/>
            <a:gdLst>
              <a:gd name="T0" fmla="*/ 0 w 272"/>
              <a:gd name="T1" fmla="*/ 0 h 143"/>
              <a:gd name="T2" fmla="*/ 142875 w 272"/>
              <a:gd name="T3" fmla="*/ 144462 h 143"/>
              <a:gd name="T4" fmla="*/ 215900 w 272"/>
              <a:gd name="T5" fmla="*/ 215900 h 143"/>
              <a:gd name="T6" fmla="*/ 431800 w 272"/>
              <a:gd name="T7" fmla="*/ 215900 h 143"/>
              <a:gd name="T8" fmla="*/ 0 60000 65536"/>
              <a:gd name="T9" fmla="*/ 0 60000 65536"/>
              <a:gd name="T10" fmla="*/ 0 60000 65536"/>
              <a:gd name="T11" fmla="*/ 0 60000 65536"/>
              <a:gd name="T12" fmla="*/ 0 w 272"/>
              <a:gd name="T13" fmla="*/ 0 h 143"/>
              <a:gd name="T14" fmla="*/ 272 w 272"/>
              <a:gd name="T15" fmla="*/ 143 h 143"/>
            </a:gdLst>
            <a:ahLst/>
            <a:cxnLst>
              <a:cxn ang="T8">
                <a:pos x="T0" y="T1"/>
              </a:cxn>
              <a:cxn ang="T9">
                <a:pos x="T2" y="T3"/>
              </a:cxn>
              <a:cxn ang="T10">
                <a:pos x="T4" y="T5"/>
              </a:cxn>
              <a:cxn ang="T11">
                <a:pos x="T6" y="T7"/>
              </a:cxn>
            </a:cxnLst>
            <a:rect l="T12" t="T13" r="T14" b="T15"/>
            <a:pathLst>
              <a:path w="272" h="143">
                <a:moveTo>
                  <a:pt x="0" y="0"/>
                </a:moveTo>
                <a:cubicBezTo>
                  <a:pt x="33" y="34"/>
                  <a:pt x="67" y="68"/>
                  <a:pt x="90" y="91"/>
                </a:cubicBezTo>
                <a:cubicBezTo>
                  <a:pt x="113" y="114"/>
                  <a:pt x="106" y="129"/>
                  <a:pt x="136" y="136"/>
                </a:cubicBezTo>
                <a:cubicBezTo>
                  <a:pt x="166" y="143"/>
                  <a:pt x="219" y="139"/>
                  <a:pt x="272" y="136"/>
                </a:cubicBezTo>
              </a:path>
            </a:pathLst>
          </a:custGeom>
          <a:noFill/>
          <a:ln w="50800">
            <a:solidFill>
              <a:srgbClr val="FF0000">
                <a:alpha val="50195"/>
              </a:srgb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b="1">
              <a:solidFill>
                <a:srgbClr val="002060"/>
              </a:solidFill>
            </a:endParaRPr>
          </a:p>
        </p:txBody>
      </p:sp>
      <p:sp>
        <p:nvSpPr>
          <p:cNvPr id="63495" name="Text Box 7">
            <a:hlinkClick r:id="rId4" action="ppaction://hlinksldjump"/>
          </p:cNvPr>
          <p:cNvSpPr txBox="1">
            <a:spLocks noChangeArrowheads="1"/>
          </p:cNvSpPr>
          <p:nvPr/>
        </p:nvSpPr>
        <p:spPr bwMode="auto">
          <a:xfrm>
            <a:off x="4367214" y="2270126"/>
            <a:ext cx="433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①</a:t>
            </a:r>
          </a:p>
        </p:txBody>
      </p:sp>
      <p:sp>
        <p:nvSpPr>
          <p:cNvPr id="63496" name="Text Box 8"/>
          <p:cNvSpPr txBox="1">
            <a:spLocks noChangeArrowheads="1"/>
          </p:cNvSpPr>
          <p:nvPr/>
        </p:nvSpPr>
        <p:spPr bwMode="auto">
          <a:xfrm>
            <a:off x="9271001" y="3962401"/>
            <a:ext cx="43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③</a:t>
            </a:r>
          </a:p>
        </p:txBody>
      </p:sp>
      <p:sp>
        <p:nvSpPr>
          <p:cNvPr id="63497" name="Text Box 9"/>
          <p:cNvSpPr txBox="1">
            <a:spLocks noChangeArrowheads="1"/>
          </p:cNvSpPr>
          <p:nvPr/>
        </p:nvSpPr>
        <p:spPr bwMode="auto">
          <a:xfrm>
            <a:off x="2438400" y="1676401"/>
            <a:ext cx="647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dirty="0">
                <a:solidFill>
                  <a:srgbClr val="002060"/>
                </a:solidFill>
              </a:rPr>
              <a:t>④</a:t>
            </a:r>
          </a:p>
        </p:txBody>
      </p:sp>
      <p:sp>
        <p:nvSpPr>
          <p:cNvPr id="63498" name="Text Box 10"/>
          <p:cNvSpPr txBox="1">
            <a:spLocks noChangeArrowheads="1"/>
          </p:cNvSpPr>
          <p:nvPr/>
        </p:nvSpPr>
        <p:spPr bwMode="auto">
          <a:xfrm>
            <a:off x="5238750" y="2535239"/>
            <a:ext cx="503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⑤</a:t>
            </a:r>
          </a:p>
        </p:txBody>
      </p:sp>
      <p:sp>
        <p:nvSpPr>
          <p:cNvPr id="63499" name="Text Box 11"/>
          <p:cNvSpPr txBox="1">
            <a:spLocks noChangeArrowheads="1"/>
          </p:cNvSpPr>
          <p:nvPr/>
        </p:nvSpPr>
        <p:spPr bwMode="auto">
          <a:xfrm>
            <a:off x="5959475" y="2608264"/>
            <a:ext cx="503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⑥</a:t>
            </a:r>
          </a:p>
        </p:txBody>
      </p:sp>
      <p:sp>
        <p:nvSpPr>
          <p:cNvPr id="70668" name="未知"/>
          <p:cNvSpPr>
            <a:spLocks/>
          </p:cNvSpPr>
          <p:nvPr/>
        </p:nvSpPr>
        <p:spPr bwMode="auto">
          <a:xfrm>
            <a:off x="2895601" y="1981200"/>
            <a:ext cx="360363" cy="369332"/>
          </a:xfrm>
          <a:custGeom>
            <a:avLst/>
            <a:gdLst>
              <a:gd name="T0" fmla="*/ 0 w 227"/>
              <a:gd name="T1" fmla="*/ 73025 h 46"/>
              <a:gd name="T2" fmla="*/ 360363 w 227"/>
              <a:gd name="T3" fmla="*/ 0 h 46"/>
              <a:gd name="T4" fmla="*/ 0 60000 65536"/>
              <a:gd name="T5" fmla="*/ 0 60000 65536"/>
              <a:gd name="T6" fmla="*/ 0 w 227"/>
              <a:gd name="T7" fmla="*/ 0 h 46"/>
              <a:gd name="T8" fmla="*/ 227 w 227"/>
              <a:gd name="T9" fmla="*/ 46 h 46"/>
            </a:gdLst>
            <a:ahLst/>
            <a:cxnLst>
              <a:cxn ang="T4">
                <a:pos x="T0" y="T1"/>
              </a:cxn>
              <a:cxn ang="T5">
                <a:pos x="T2" y="T3"/>
              </a:cxn>
            </a:cxnLst>
            <a:rect l="T6" t="T7" r="T8" b="T9"/>
            <a:pathLst>
              <a:path w="227" h="46">
                <a:moveTo>
                  <a:pt x="0" y="46"/>
                </a:moveTo>
                <a:cubicBezTo>
                  <a:pt x="0" y="46"/>
                  <a:pt x="113" y="23"/>
                  <a:pt x="227" y="0"/>
                </a:cubicBezTo>
              </a:path>
            </a:pathLst>
          </a:custGeom>
          <a:noFill/>
          <a:ln w="50800">
            <a:solidFill>
              <a:srgbClr val="FF0000">
                <a:alpha val="50195"/>
              </a:srgb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b="1">
              <a:solidFill>
                <a:srgbClr val="002060"/>
              </a:solidFill>
            </a:endParaRPr>
          </a:p>
        </p:txBody>
      </p:sp>
      <p:sp>
        <p:nvSpPr>
          <p:cNvPr id="63501" name="Text Box 13"/>
          <p:cNvSpPr txBox="1">
            <a:spLocks noChangeArrowheads="1"/>
          </p:cNvSpPr>
          <p:nvPr/>
        </p:nvSpPr>
        <p:spPr bwMode="auto">
          <a:xfrm>
            <a:off x="2667000" y="304801"/>
            <a:ext cx="6553200" cy="461665"/>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solidFill>
                  <a:srgbClr val="3333FF"/>
                </a:solidFill>
                <a:latin typeface="黑体" panose="02010609060101010101" pitchFamily="49" charset="-122"/>
                <a:ea typeface="黑体" panose="02010609060101010101" pitchFamily="49" charset="-122"/>
              </a:rPr>
              <a:t>请用板块构造解释以下地表形态的形成原因。</a:t>
            </a:r>
          </a:p>
        </p:txBody>
      </p:sp>
      <p:sp>
        <p:nvSpPr>
          <p:cNvPr id="70670" name="Freeform 14"/>
          <p:cNvSpPr>
            <a:spLocks/>
          </p:cNvSpPr>
          <p:nvPr/>
        </p:nvSpPr>
        <p:spPr bwMode="auto">
          <a:xfrm>
            <a:off x="3276600" y="2667000"/>
            <a:ext cx="152400" cy="369332"/>
          </a:xfrm>
          <a:custGeom>
            <a:avLst/>
            <a:gdLst>
              <a:gd name="T0" fmla="*/ 0 w 56"/>
              <a:gd name="T1" fmla="*/ 0 h 240"/>
              <a:gd name="T2" fmla="*/ 130629 w 56"/>
              <a:gd name="T3" fmla="*/ 426720 h 240"/>
              <a:gd name="T4" fmla="*/ 130629 w 56"/>
              <a:gd name="T5" fmla="*/ 533400 h 240"/>
              <a:gd name="T6" fmla="*/ 0 60000 65536"/>
              <a:gd name="T7" fmla="*/ 0 60000 65536"/>
              <a:gd name="T8" fmla="*/ 0 60000 65536"/>
              <a:gd name="T9" fmla="*/ 0 w 56"/>
              <a:gd name="T10" fmla="*/ 0 h 240"/>
              <a:gd name="T11" fmla="*/ 56 w 56"/>
              <a:gd name="T12" fmla="*/ 240 h 240"/>
            </a:gdLst>
            <a:ahLst/>
            <a:cxnLst>
              <a:cxn ang="T6">
                <a:pos x="T0" y="T1"/>
              </a:cxn>
              <a:cxn ang="T7">
                <a:pos x="T2" y="T3"/>
              </a:cxn>
              <a:cxn ang="T8">
                <a:pos x="T4" y="T5"/>
              </a:cxn>
            </a:cxnLst>
            <a:rect l="T9" t="T10" r="T11" b="T12"/>
            <a:pathLst>
              <a:path w="56" h="240">
                <a:moveTo>
                  <a:pt x="0" y="0"/>
                </a:moveTo>
                <a:cubicBezTo>
                  <a:pt x="20" y="76"/>
                  <a:pt x="40" y="152"/>
                  <a:pt x="48" y="192"/>
                </a:cubicBezTo>
                <a:cubicBezTo>
                  <a:pt x="56" y="232"/>
                  <a:pt x="52" y="236"/>
                  <a:pt x="48" y="240"/>
                </a:cubicBezTo>
              </a:path>
            </a:pathLst>
          </a:custGeom>
          <a:noFill/>
          <a:ln w="50800">
            <a:solidFill>
              <a:srgbClr val="FF0000">
                <a:alpha val="50195"/>
              </a:srgb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b="1">
              <a:solidFill>
                <a:srgbClr val="002060"/>
              </a:solidFill>
            </a:endParaRPr>
          </a:p>
        </p:txBody>
      </p:sp>
      <p:sp>
        <p:nvSpPr>
          <p:cNvPr id="63503" name="Text Box 15"/>
          <p:cNvSpPr txBox="1">
            <a:spLocks noChangeArrowheads="1"/>
          </p:cNvSpPr>
          <p:nvPr/>
        </p:nvSpPr>
        <p:spPr bwMode="auto">
          <a:xfrm>
            <a:off x="9829800" y="2514601"/>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⑦</a:t>
            </a:r>
          </a:p>
        </p:txBody>
      </p:sp>
      <p:sp>
        <p:nvSpPr>
          <p:cNvPr id="63504" name="Text Box 16"/>
          <p:cNvSpPr txBox="1">
            <a:spLocks noChangeArrowheads="1"/>
          </p:cNvSpPr>
          <p:nvPr/>
        </p:nvSpPr>
        <p:spPr bwMode="auto">
          <a:xfrm>
            <a:off x="2971800" y="2819401"/>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⑧</a:t>
            </a:r>
          </a:p>
        </p:txBody>
      </p:sp>
      <p:pic>
        <p:nvPicPr>
          <p:cNvPr id="63505" name="Picture 17" descr="214789-120Q6215G2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52400"/>
            <a:ext cx="744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6" name="Text Box 18"/>
          <p:cNvSpPr txBox="1">
            <a:spLocks noChangeArrowheads="1"/>
          </p:cNvSpPr>
          <p:nvPr/>
        </p:nvSpPr>
        <p:spPr bwMode="auto">
          <a:xfrm>
            <a:off x="7772400" y="2362201"/>
            <a:ext cx="68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002060"/>
                </a:solidFill>
              </a:rPr>
              <a:t>②</a:t>
            </a:r>
          </a:p>
        </p:txBody>
      </p:sp>
      <p:sp>
        <p:nvSpPr>
          <p:cNvPr id="2" name="文本框 1"/>
          <p:cNvSpPr txBox="1"/>
          <p:nvPr/>
        </p:nvSpPr>
        <p:spPr>
          <a:xfrm>
            <a:off x="6391276" y="4436676"/>
            <a:ext cx="644100" cy="461665"/>
          </a:xfrm>
          <a:prstGeom prst="rect">
            <a:avLst/>
          </a:prstGeom>
          <a:noFill/>
        </p:spPr>
        <p:txBody>
          <a:bodyPr wrap="square" rtlCol="0">
            <a:spAutoFit/>
          </a:bodyPr>
          <a:lstStyle/>
          <a:p>
            <a:r>
              <a:rPr lang="en-US" altLang="zh-CN" sz="2400" b="1" dirty="0" smtClean="0">
                <a:solidFill>
                  <a:srgbClr val="002060"/>
                </a:solidFill>
              </a:rPr>
              <a:t>9</a:t>
            </a:r>
            <a:endParaRPr lang="zh-CN" altLang="en-US" sz="2400" b="1" dirty="0">
              <a:solidFill>
                <a:srgbClr val="002060"/>
              </a:solidFill>
            </a:endParaRPr>
          </a:p>
        </p:txBody>
      </p:sp>
      <p:sp>
        <p:nvSpPr>
          <p:cNvPr id="3" name="文本框 2"/>
          <p:cNvSpPr txBox="1"/>
          <p:nvPr/>
        </p:nvSpPr>
        <p:spPr>
          <a:xfrm>
            <a:off x="4713513" y="3690144"/>
            <a:ext cx="880083" cy="461665"/>
          </a:xfrm>
          <a:prstGeom prst="rect">
            <a:avLst/>
          </a:prstGeom>
          <a:noFill/>
        </p:spPr>
        <p:txBody>
          <a:bodyPr wrap="square" rtlCol="0">
            <a:spAutoFit/>
          </a:bodyPr>
          <a:lstStyle/>
          <a:p>
            <a:r>
              <a:rPr lang="en-US" altLang="zh-CN" sz="2400" b="1" dirty="0" smtClean="0">
                <a:solidFill>
                  <a:srgbClr val="002060"/>
                </a:solidFill>
              </a:rPr>
              <a:t>10</a:t>
            </a:r>
            <a:endParaRPr lang="zh-CN" altLang="en-US" sz="2400" b="1" dirty="0">
              <a:solidFill>
                <a:srgbClr val="002060"/>
              </a:solidFill>
            </a:endParaRPr>
          </a:p>
        </p:txBody>
      </p:sp>
      <p:sp>
        <p:nvSpPr>
          <p:cNvPr id="4" name="文本框 3"/>
          <p:cNvSpPr txBox="1"/>
          <p:nvPr/>
        </p:nvSpPr>
        <p:spPr>
          <a:xfrm>
            <a:off x="5625194" y="3367513"/>
            <a:ext cx="766082" cy="461665"/>
          </a:xfrm>
          <a:prstGeom prst="rect">
            <a:avLst/>
          </a:prstGeom>
          <a:noFill/>
        </p:spPr>
        <p:txBody>
          <a:bodyPr wrap="square" rtlCol="0">
            <a:spAutoFit/>
          </a:bodyPr>
          <a:lstStyle/>
          <a:p>
            <a:r>
              <a:rPr lang="en-US" altLang="zh-CN" sz="2400" b="1" dirty="0" smtClean="0">
                <a:solidFill>
                  <a:srgbClr val="002060"/>
                </a:solidFill>
              </a:rPr>
              <a:t>11</a:t>
            </a:r>
            <a:endParaRPr lang="zh-CN" altLang="en-US" sz="2400" b="1" dirty="0">
              <a:solidFill>
                <a:srgbClr val="002060"/>
              </a:solidFill>
            </a:endParaRPr>
          </a:p>
        </p:txBody>
      </p:sp>
    </p:spTree>
    <p:extLst>
      <p:ext uri="{BB962C8B-B14F-4D97-AF65-F5344CB8AC3E}">
        <p14:creationId xmlns:p14="http://schemas.microsoft.com/office/powerpoint/2010/main" val="4155542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3505"/>
                                        </p:tgtEl>
                                        <p:attrNameLst>
                                          <p:attrName>style.visibility</p:attrName>
                                        </p:attrNameLst>
                                      </p:cBhvr>
                                      <p:to>
                                        <p:strVal val="visible"/>
                                      </p:to>
                                    </p:set>
                                    <p:animEffect transition="in" filter="blinds(horizontal)">
                                      <p:cBhvr>
                                        <p:cTn id="7" dur="500"/>
                                        <p:tgtEl>
                                          <p:spTgt spid="6350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3501"/>
                                        </p:tgtEl>
                                        <p:attrNameLst>
                                          <p:attrName>style.visibility</p:attrName>
                                        </p:attrNameLst>
                                      </p:cBhvr>
                                      <p:to>
                                        <p:strVal val="visible"/>
                                      </p:to>
                                    </p:set>
                                    <p:animEffect transition="in" filter="blinds(horizontal)">
                                      <p:cBhvr>
                                        <p:cTn id="10" dur="500"/>
                                        <p:tgtEl>
                                          <p:spTgt spid="6350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3495"/>
                                        </p:tgtEl>
                                        <p:attrNameLst>
                                          <p:attrName>style.visibility</p:attrName>
                                        </p:attrNameLst>
                                      </p:cBhvr>
                                      <p:to>
                                        <p:strVal val="visible"/>
                                      </p:to>
                                    </p:set>
                                    <p:animEffect transition="in" filter="blinds(horizontal)">
                                      <p:cBhvr>
                                        <p:cTn id="15" dur="500"/>
                                        <p:tgtEl>
                                          <p:spTgt spid="634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3506">
                                            <p:txEl>
                                              <p:pRg st="0" end="0"/>
                                            </p:txEl>
                                          </p:spTgt>
                                        </p:tgtEl>
                                        <p:attrNameLst>
                                          <p:attrName>style.visibility</p:attrName>
                                        </p:attrNameLst>
                                      </p:cBhvr>
                                      <p:to>
                                        <p:strVal val="visible"/>
                                      </p:to>
                                    </p:set>
                                    <p:animEffect transition="in" filter="blinds(horizontal)">
                                      <p:cBhvr>
                                        <p:cTn id="20" dur="500"/>
                                        <p:tgtEl>
                                          <p:spTgt spid="63506">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3496"/>
                                        </p:tgtEl>
                                        <p:attrNameLst>
                                          <p:attrName>style.visibility</p:attrName>
                                        </p:attrNameLst>
                                      </p:cBhvr>
                                      <p:to>
                                        <p:strVal val="visible"/>
                                      </p:to>
                                    </p:set>
                                    <p:animEffect transition="in" filter="blinds(horizontal)">
                                      <p:cBhvr>
                                        <p:cTn id="25" dur="500"/>
                                        <p:tgtEl>
                                          <p:spTgt spid="6349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3497"/>
                                        </p:tgtEl>
                                        <p:attrNameLst>
                                          <p:attrName>style.visibility</p:attrName>
                                        </p:attrNameLst>
                                      </p:cBhvr>
                                      <p:to>
                                        <p:strVal val="visible"/>
                                      </p:to>
                                    </p:set>
                                    <p:animEffect transition="in" filter="blinds(horizontal)">
                                      <p:cBhvr>
                                        <p:cTn id="30" dur="500"/>
                                        <p:tgtEl>
                                          <p:spTgt spid="634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3498"/>
                                        </p:tgtEl>
                                        <p:attrNameLst>
                                          <p:attrName>style.visibility</p:attrName>
                                        </p:attrNameLst>
                                      </p:cBhvr>
                                      <p:to>
                                        <p:strVal val="visible"/>
                                      </p:to>
                                    </p:set>
                                    <p:animEffect transition="in" filter="blinds(horizontal)">
                                      <p:cBhvr>
                                        <p:cTn id="35" dur="500"/>
                                        <p:tgtEl>
                                          <p:spTgt spid="6349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3499"/>
                                        </p:tgtEl>
                                        <p:attrNameLst>
                                          <p:attrName>style.visibility</p:attrName>
                                        </p:attrNameLst>
                                      </p:cBhvr>
                                      <p:to>
                                        <p:strVal val="visible"/>
                                      </p:to>
                                    </p:set>
                                    <p:animEffect transition="in" filter="blinds(horizontal)">
                                      <p:cBhvr>
                                        <p:cTn id="40" dur="500"/>
                                        <p:tgtEl>
                                          <p:spTgt spid="6349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3503"/>
                                        </p:tgtEl>
                                        <p:attrNameLst>
                                          <p:attrName>style.visibility</p:attrName>
                                        </p:attrNameLst>
                                      </p:cBhvr>
                                      <p:to>
                                        <p:strVal val="visible"/>
                                      </p:to>
                                    </p:set>
                                    <p:animEffect transition="in" filter="blinds(horizontal)">
                                      <p:cBhvr>
                                        <p:cTn id="45" dur="500"/>
                                        <p:tgtEl>
                                          <p:spTgt spid="6350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3504"/>
                                        </p:tgtEl>
                                        <p:attrNameLst>
                                          <p:attrName>style.visibility</p:attrName>
                                        </p:attrNameLst>
                                      </p:cBhvr>
                                      <p:to>
                                        <p:strVal val="visible"/>
                                      </p:to>
                                    </p:set>
                                    <p:animEffect transition="in" filter="blinds(horizontal)">
                                      <p:cBhvr>
                                        <p:cTn id="50" dur="500"/>
                                        <p:tgtEl>
                                          <p:spTgt spid="63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p:bldP spid="63496" grpId="0"/>
      <p:bldP spid="63497" grpId="0"/>
      <p:bldP spid="63498" grpId="0"/>
      <p:bldP spid="63499" grpId="0"/>
      <p:bldP spid="63501" grpId="0" animBg="1"/>
      <p:bldP spid="63503" grpId="0"/>
      <p:bldP spid="6350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828800" y="1"/>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利用板块构造学说解释下列地区的成因？</a:t>
            </a:r>
          </a:p>
        </p:txBody>
      </p:sp>
      <p:sp>
        <p:nvSpPr>
          <p:cNvPr id="37891" name="Text Box 3"/>
          <p:cNvSpPr txBox="1">
            <a:spLocks noChangeArrowheads="1"/>
          </p:cNvSpPr>
          <p:nvPr/>
        </p:nvSpPr>
        <p:spPr bwMode="auto">
          <a:xfrm>
            <a:off x="40640" y="533401"/>
            <a:ext cx="4572000" cy="629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、东非大裂谷</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、大西洋</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、红海</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、落基山</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5</a:t>
            </a:r>
            <a:r>
              <a:rPr lang="zh-CN" altLang="en-US" sz="2800" dirty="0">
                <a:latin typeface="黑体" panose="02010609060101010101" pitchFamily="49" charset="-122"/>
                <a:ea typeface="黑体" panose="02010609060101010101" pitchFamily="49" charset="-122"/>
              </a:rPr>
              <a:t>、安第斯山</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6</a:t>
            </a:r>
            <a:r>
              <a:rPr lang="zh-CN" altLang="en-US" sz="2800" dirty="0">
                <a:latin typeface="黑体" panose="02010609060101010101" pitchFamily="49" charset="-122"/>
                <a:ea typeface="黑体" panose="02010609060101010101" pitchFamily="49" charset="-122"/>
              </a:rPr>
              <a:t>、阿尔卑斯山</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7</a:t>
            </a:r>
            <a:r>
              <a:rPr lang="zh-CN" altLang="en-US" sz="2800" dirty="0">
                <a:latin typeface="黑体" panose="02010609060101010101" pitchFamily="49" charset="-122"/>
                <a:ea typeface="黑体" panose="02010609060101010101" pitchFamily="49" charset="-122"/>
              </a:rPr>
              <a:t>、喜马拉雅山</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8</a:t>
            </a:r>
            <a:r>
              <a:rPr lang="zh-CN" altLang="en-US" sz="2800" dirty="0">
                <a:latin typeface="黑体" panose="02010609060101010101" pitchFamily="49" charset="-122"/>
                <a:ea typeface="黑体" panose="02010609060101010101" pitchFamily="49" charset="-122"/>
              </a:rPr>
              <a:t>、马里亚纳海沟</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9</a:t>
            </a:r>
            <a:r>
              <a:rPr lang="zh-CN" altLang="en-US" sz="2800" dirty="0">
                <a:latin typeface="黑体" panose="02010609060101010101" pitchFamily="49" charset="-122"/>
                <a:ea typeface="黑体" panose="02010609060101010101" pitchFamily="49" charset="-122"/>
              </a:rPr>
              <a:t>、菲律宾群岛</a:t>
            </a:r>
          </a:p>
          <a:p>
            <a:pPr eaLnBrk="1" hangingPunct="1">
              <a:spcBef>
                <a:spcPct val="50000"/>
              </a:spcBef>
              <a:buFontTx/>
              <a:buNone/>
            </a:pPr>
            <a:endParaRPr lang="en-US" altLang="zh-CN" sz="2800" dirty="0">
              <a:latin typeface="黑体" panose="02010609060101010101" pitchFamily="49" charset="-122"/>
              <a:ea typeface="黑体" panose="02010609060101010101" pitchFamily="49" charset="-122"/>
            </a:endParaRPr>
          </a:p>
        </p:txBody>
      </p:sp>
      <p:sp>
        <p:nvSpPr>
          <p:cNvPr id="37892" name="Text Box 4"/>
          <p:cNvSpPr txBox="1">
            <a:spLocks noChangeArrowheads="1"/>
          </p:cNvSpPr>
          <p:nvPr/>
        </p:nvSpPr>
        <p:spPr bwMode="auto">
          <a:xfrm>
            <a:off x="2621280" y="605475"/>
            <a:ext cx="42672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10</a:t>
            </a:r>
            <a:r>
              <a:rPr lang="zh-CN" altLang="en-US" sz="2800" dirty="0">
                <a:latin typeface="黑体" panose="02010609060101010101" pitchFamily="49" charset="-122"/>
                <a:ea typeface="黑体" panose="02010609060101010101" pitchFamily="49" charset="-122"/>
              </a:rPr>
              <a:t>、苏门答腊岛</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11</a:t>
            </a:r>
            <a:r>
              <a:rPr lang="zh-CN" altLang="en-US" sz="2800" dirty="0">
                <a:latin typeface="黑体" panose="02010609060101010101" pitchFamily="49" charset="-122"/>
                <a:ea typeface="黑体" panose="02010609060101010101" pitchFamily="49" charset="-122"/>
              </a:rPr>
              <a:t>、新几内亚岛</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12</a:t>
            </a:r>
            <a:r>
              <a:rPr lang="zh-CN" altLang="en-US" sz="2800" dirty="0">
                <a:latin typeface="黑体" panose="02010609060101010101" pitchFamily="49" charset="-122"/>
                <a:ea typeface="黑体" panose="02010609060101010101" pitchFamily="49" charset="-122"/>
              </a:rPr>
              <a:t>、新西兰南岛北岛</a:t>
            </a:r>
          </a:p>
          <a:p>
            <a:pPr eaLnBrk="1" hangingPunct="1">
              <a:spcBef>
                <a:spcPct val="50000"/>
              </a:spcBef>
              <a:buFontTx/>
              <a:buNone/>
            </a:pPr>
            <a:r>
              <a:rPr lang="en-US" altLang="zh-CN" sz="2800" dirty="0">
                <a:latin typeface="黑体" panose="02010609060101010101" pitchFamily="49" charset="-122"/>
                <a:ea typeface="黑体" panose="02010609060101010101" pitchFamily="49" charset="-122"/>
              </a:rPr>
              <a:t>13</a:t>
            </a:r>
            <a:r>
              <a:rPr lang="zh-CN" altLang="en-US" sz="2800" dirty="0">
                <a:latin typeface="黑体" panose="02010609060101010101" pitchFamily="49" charset="-122"/>
                <a:ea typeface="黑体" panose="02010609060101010101" pitchFamily="49" charset="-122"/>
              </a:rPr>
              <a:t>、冰岛</a:t>
            </a:r>
          </a:p>
        </p:txBody>
      </p:sp>
      <p:pic>
        <p:nvPicPr>
          <p:cNvPr id="6" name="Picture 23" descr="六大板块"/>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b="6177"/>
          <a:stretch>
            <a:fillRect/>
          </a:stretch>
        </p:blipFill>
        <p:spPr bwMode="auto">
          <a:xfrm>
            <a:off x="6014720" y="1198880"/>
            <a:ext cx="6147118" cy="5659119"/>
          </a:xfrm>
          <a:prstGeom prst="rect">
            <a:avLst/>
          </a:prstGeom>
          <a:noFill/>
          <a:ln w="19050">
            <a:solidFill>
              <a:srgbClr val="FF9933"/>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51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799508303"/>
              </p:ext>
            </p:extLst>
          </p:nvPr>
        </p:nvGraphicFramePr>
        <p:xfrm>
          <a:off x="821871" y="1214551"/>
          <a:ext cx="10662558" cy="4852035"/>
        </p:xfrm>
        <a:graphic>
          <a:graphicData uri="http://schemas.openxmlformats.org/drawingml/2006/table">
            <a:tbl>
              <a:tblPr>
                <a:tableStyleId>{5C22544A-7EE6-4342-B048-85BDC9FD1C3A}</a:tableStyleId>
              </a:tblPr>
              <a:tblGrid>
                <a:gridCol w="2454729"/>
                <a:gridCol w="8207829"/>
              </a:tblGrid>
              <a:tr h="0">
                <a:tc>
                  <a:txBody>
                    <a:bodyPr/>
                    <a:lstStyle/>
                    <a:p>
                      <a:pPr algn="ctr">
                        <a:lnSpc>
                          <a:spcPct val="150000"/>
                        </a:lnSpc>
                        <a:spcAft>
                          <a:spcPts val="0"/>
                        </a:spcAft>
                      </a:pPr>
                      <a:r>
                        <a:rPr lang="zh-CN" sz="2400" b="1" kern="100" dirty="0">
                          <a:effectLst/>
                        </a:rPr>
                        <a:t>分析角度</a:t>
                      </a:r>
                      <a:endParaRPr lang="zh-CN" sz="24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c>
                  <a:txBody>
                    <a:bodyPr/>
                    <a:lstStyle/>
                    <a:p>
                      <a:pPr algn="ctr">
                        <a:lnSpc>
                          <a:spcPct val="150000"/>
                        </a:lnSpc>
                        <a:spcAft>
                          <a:spcPts val="0"/>
                        </a:spcAft>
                      </a:pPr>
                      <a:r>
                        <a:rPr lang="zh-CN" sz="2400" b="1" kern="100">
                          <a:effectLst/>
                        </a:rPr>
                        <a:t>答题模板</a:t>
                      </a:r>
                      <a:endParaRPr lang="zh-CN" sz="24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r>
              <a:tr h="0">
                <a:tc>
                  <a:txBody>
                    <a:bodyPr/>
                    <a:lstStyle/>
                    <a:p>
                      <a:pPr algn="ctr">
                        <a:lnSpc>
                          <a:spcPct val="150000"/>
                        </a:lnSpc>
                        <a:spcAft>
                          <a:spcPts val="0"/>
                        </a:spcAft>
                      </a:pPr>
                      <a:r>
                        <a:rPr lang="zh-CN" sz="2400" b="1" kern="100" dirty="0">
                          <a:solidFill>
                            <a:srgbClr val="0000FF"/>
                          </a:solidFill>
                          <a:effectLst/>
                        </a:rPr>
                        <a:t>半球位置</a:t>
                      </a:r>
                      <a:endParaRPr lang="zh-CN" sz="2400" b="1" kern="100" dirty="0">
                        <a:solidFill>
                          <a:srgbClr val="0000FF"/>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c>
                  <a:txBody>
                    <a:bodyPr/>
                    <a:lstStyle/>
                    <a:p>
                      <a:pPr algn="ctr">
                        <a:lnSpc>
                          <a:spcPct val="150000"/>
                        </a:lnSpc>
                        <a:spcAft>
                          <a:spcPts val="0"/>
                        </a:spcAft>
                      </a:pPr>
                      <a:r>
                        <a:rPr lang="zh-CN" sz="2400" b="1" kern="100">
                          <a:effectLst/>
                        </a:rPr>
                        <a:t>东、西半球，南、北半球</a:t>
                      </a:r>
                      <a:endParaRPr lang="zh-CN" sz="24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r>
              <a:tr h="0">
                <a:tc>
                  <a:txBody>
                    <a:bodyPr/>
                    <a:lstStyle/>
                    <a:p>
                      <a:pPr algn="ctr">
                        <a:lnSpc>
                          <a:spcPct val="150000"/>
                        </a:lnSpc>
                        <a:spcAft>
                          <a:spcPts val="0"/>
                        </a:spcAft>
                      </a:pPr>
                      <a:r>
                        <a:rPr lang="zh-CN" sz="2400" b="1" kern="100" dirty="0">
                          <a:solidFill>
                            <a:srgbClr val="0000FF"/>
                          </a:solidFill>
                          <a:effectLst/>
                        </a:rPr>
                        <a:t>经纬度位置</a:t>
                      </a:r>
                      <a:endParaRPr lang="zh-CN" sz="2400" b="1" kern="100" dirty="0">
                        <a:solidFill>
                          <a:srgbClr val="0000FF"/>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c>
                  <a:txBody>
                    <a:bodyPr/>
                    <a:lstStyle/>
                    <a:p>
                      <a:pPr algn="just">
                        <a:lnSpc>
                          <a:spcPct val="150000"/>
                        </a:lnSpc>
                        <a:spcAft>
                          <a:spcPts val="0"/>
                        </a:spcAft>
                      </a:pPr>
                      <a:r>
                        <a:rPr lang="zh-CN" sz="2400" b="1" kern="100" dirty="0">
                          <a:effectLst/>
                        </a:rPr>
                        <a:t>点状：具体的经纬度。</a:t>
                      </a:r>
                    </a:p>
                    <a:p>
                      <a:pPr algn="just">
                        <a:lnSpc>
                          <a:spcPct val="150000"/>
                        </a:lnSpc>
                        <a:spcAft>
                          <a:spcPts val="0"/>
                        </a:spcAft>
                      </a:pPr>
                      <a:r>
                        <a:rPr lang="zh-CN" sz="2400" b="1" kern="100" dirty="0">
                          <a:effectLst/>
                        </a:rPr>
                        <a:t>面状：某地的经纬度范围、穿过某地的重要经纬线及其所跨的</a:t>
                      </a:r>
                      <a:r>
                        <a:rPr lang="zh-CN" sz="2400" b="1" kern="100" dirty="0">
                          <a:solidFill>
                            <a:srgbClr val="FF0000"/>
                          </a:solidFill>
                          <a:effectLst/>
                        </a:rPr>
                        <a:t>纬度带和热量带</a:t>
                      </a:r>
                      <a:endParaRPr lang="zh-CN" sz="2400" b="1" kern="100" dirty="0">
                        <a:solidFill>
                          <a:srgbClr val="FF0000"/>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r>
              <a:tr h="0">
                <a:tc>
                  <a:txBody>
                    <a:bodyPr/>
                    <a:lstStyle/>
                    <a:p>
                      <a:pPr algn="ctr">
                        <a:lnSpc>
                          <a:spcPct val="150000"/>
                        </a:lnSpc>
                        <a:spcAft>
                          <a:spcPts val="0"/>
                        </a:spcAft>
                      </a:pPr>
                      <a:r>
                        <a:rPr lang="zh-CN" sz="2400" b="1" kern="100" dirty="0">
                          <a:solidFill>
                            <a:srgbClr val="0000FF"/>
                          </a:solidFill>
                          <a:effectLst/>
                        </a:rPr>
                        <a:t>海陆位置</a:t>
                      </a:r>
                      <a:endParaRPr lang="zh-CN" sz="2400" b="1" kern="100" dirty="0">
                        <a:solidFill>
                          <a:srgbClr val="0000FF"/>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c>
                  <a:txBody>
                    <a:bodyPr/>
                    <a:lstStyle/>
                    <a:p>
                      <a:pPr algn="just">
                        <a:lnSpc>
                          <a:spcPct val="150000"/>
                        </a:lnSpc>
                        <a:spcAft>
                          <a:spcPts val="0"/>
                        </a:spcAft>
                      </a:pPr>
                      <a:r>
                        <a:rPr lang="zh-CN" sz="2400" b="1" kern="100" dirty="0">
                          <a:effectLst/>
                        </a:rPr>
                        <a:t>岛屿、半岛、大陆东西岸、大洋东西侧、临海、距海附近、深居内陆</a:t>
                      </a:r>
                      <a:endParaRPr lang="zh-CN" sz="24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r>
              <a:tr h="0">
                <a:tc>
                  <a:txBody>
                    <a:bodyPr/>
                    <a:lstStyle/>
                    <a:p>
                      <a:pPr algn="ctr">
                        <a:lnSpc>
                          <a:spcPct val="150000"/>
                        </a:lnSpc>
                        <a:spcAft>
                          <a:spcPts val="0"/>
                        </a:spcAft>
                      </a:pPr>
                      <a:r>
                        <a:rPr lang="zh-CN" sz="2400" b="1" kern="100" dirty="0">
                          <a:solidFill>
                            <a:srgbClr val="0000FF"/>
                          </a:solidFill>
                          <a:effectLst/>
                        </a:rPr>
                        <a:t>相对位置</a:t>
                      </a:r>
                      <a:endParaRPr lang="zh-CN" sz="2400" b="1" kern="100" dirty="0">
                        <a:solidFill>
                          <a:srgbClr val="0000FF"/>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c>
                  <a:txBody>
                    <a:bodyPr/>
                    <a:lstStyle/>
                    <a:p>
                      <a:pPr algn="just">
                        <a:lnSpc>
                          <a:spcPct val="150000"/>
                        </a:lnSpc>
                        <a:spcAft>
                          <a:spcPts val="0"/>
                        </a:spcAft>
                      </a:pPr>
                      <a:r>
                        <a:rPr lang="zh-CN" sz="2400" b="1" kern="100" dirty="0">
                          <a:effectLst/>
                        </a:rPr>
                        <a:t>与哪些国家接壤、与哪些国家隔海相望、与哪些行政区相邻，位于某地</a:t>
                      </a:r>
                      <a:r>
                        <a:rPr lang="en-US" sz="2400" b="1" kern="100" dirty="0">
                          <a:effectLst/>
                        </a:rPr>
                        <a:t>(</a:t>
                      </a:r>
                      <a:r>
                        <a:rPr lang="zh-CN" sz="2400" b="1" kern="100" dirty="0">
                          <a:effectLst/>
                        </a:rPr>
                        <a:t>比如山、河、城市等</a:t>
                      </a:r>
                      <a:r>
                        <a:rPr lang="en-US" sz="2400" b="1" kern="100" dirty="0">
                          <a:effectLst/>
                        </a:rPr>
                        <a:t>)</a:t>
                      </a:r>
                      <a:r>
                        <a:rPr lang="zh-CN" sz="2400" b="1" kern="100" dirty="0">
                          <a:effectLst/>
                        </a:rPr>
                        <a:t>的什么方位</a:t>
                      </a:r>
                      <a:endParaRPr lang="zh-CN" sz="24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tc>
              </a:tr>
            </a:tbl>
          </a:graphicData>
        </a:graphic>
      </p:graphicFrame>
      <p:sp>
        <p:nvSpPr>
          <p:cNvPr id="3" name="矩形 2"/>
          <p:cNvSpPr/>
          <p:nvPr/>
        </p:nvSpPr>
        <p:spPr>
          <a:xfrm>
            <a:off x="1451068" y="419100"/>
            <a:ext cx="3775393" cy="707886"/>
          </a:xfrm>
          <a:prstGeom prst="rect">
            <a:avLst/>
          </a:prstGeom>
        </p:spPr>
        <p:txBody>
          <a:bodyPr wrap="none">
            <a:spAutoFit/>
          </a:bodyPr>
          <a:lstStyle/>
          <a:p>
            <a:r>
              <a:rPr lang="zh-CN" altLang="zh-CN" sz="4000" kern="100" dirty="0" smtClean="0">
                <a:effectLst/>
                <a:latin typeface="Times New Roman" panose="02020603050405020304" pitchFamily="18" charset="0"/>
                <a:ea typeface="黑体" panose="02010609060101010101" pitchFamily="49" charset="-122"/>
                <a:cs typeface="Times New Roman" panose="02020603050405020304" pitchFamily="18" charset="0"/>
              </a:rPr>
              <a:t>地理位置的描述</a:t>
            </a:r>
            <a:endParaRPr lang="zh-CN" altLang="en-US" sz="4000" dirty="0"/>
          </a:p>
        </p:txBody>
      </p:sp>
      <p:sp>
        <p:nvSpPr>
          <p:cNvPr id="4" name="五角星 3"/>
          <p:cNvSpPr/>
          <p:nvPr/>
        </p:nvSpPr>
        <p:spPr>
          <a:xfrm>
            <a:off x="468086" y="195943"/>
            <a:ext cx="707571" cy="446314"/>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78977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组合 11">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3C74DC92-41BA-4D46-949D-82FEEE9731E2}"/>
              </a:ext>
            </a:extLst>
          </p:cNvPr>
          <p:cNvGrpSpPr/>
          <p:nvPr/>
        </p:nvGrpSpPr>
        <p:grpSpPr>
          <a:xfrm>
            <a:off x="1359220" y="1337536"/>
            <a:ext cx="8184024" cy="4182928"/>
            <a:chOff x="1037248" y="516494"/>
            <a:chExt cx="8184024" cy="4182928"/>
          </a:xfrm>
        </p:grpSpPr>
        <p:sp>
          <p:nvSpPr>
            <p:cNvPr id="2"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E953392-B3EE-4AD9-8878-E9F190897739}"/>
                </a:ext>
              </a:extLst>
            </p:cNvPr>
            <p:cNvSpPr>
              <a:spLocks noChangeArrowheads="1"/>
            </p:cNvSpPr>
            <p:nvPr/>
          </p:nvSpPr>
          <p:spPr bwMode="auto">
            <a:xfrm>
              <a:off x="1037248" y="787176"/>
              <a:ext cx="236214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dirty="0" smtClean="0">
                  <a:latin typeface="华文楷体" panose="02010600040101010101" pitchFamily="2" charset="-122"/>
                  <a:ea typeface="华文楷体" panose="02010600040101010101" pitchFamily="2" charset="-122"/>
                </a:rPr>
                <a:t>经济</a:t>
              </a:r>
              <a:r>
                <a:rPr lang="zh-CN" altLang="en-US" sz="3200" b="1" dirty="0">
                  <a:latin typeface="华文楷体" panose="02010600040101010101" pitchFamily="2" charset="-122"/>
                  <a:ea typeface="华文楷体" panose="02010600040101010101" pitchFamily="2" charset="-122"/>
                </a:rPr>
                <a:t>位置</a:t>
              </a:r>
            </a:p>
          </p:txBody>
        </p:sp>
        <p:sp>
          <p:nvSpPr>
            <p:cNvPr id="3" name="Text Box 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9BCCE38-3C7A-43AC-B94D-88E003AE640C}"/>
                </a:ext>
              </a:extLst>
            </p:cNvPr>
            <p:cNvSpPr txBox="1">
              <a:spLocks noChangeArrowheads="1"/>
            </p:cNvSpPr>
            <p:nvPr/>
          </p:nvSpPr>
          <p:spPr bwMode="auto">
            <a:xfrm>
              <a:off x="3727361" y="575697"/>
              <a:ext cx="5326487" cy="95410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a:latin typeface="华文楷体" panose="02010600040101010101" pitchFamily="2" charset="-122"/>
                  <a:ea typeface="华文楷体" panose="02010600040101010101" pitchFamily="2" charset="-122"/>
                </a:rPr>
                <a:t>所处经济区及地位、临近（远离）某经济区</a:t>
              </a:r>
            </a:p>
          </p:txBody>
        </p:sp>
        <p:sp>
          <p:nvSpPr>
            <p:cNvPr id="4"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459C3B84-421B-413D-8CE9-8D3DBE6B9B1B}"/>
                </a:ext>
              </a:extLst>
            </p:cNvPr>
            <p:cNvSpPr>
              <a:spLocks noChangeArrowheads="1"/>
            </p:cNvSpPr>
            <p:nvPr/>
          </p:nvSpPr>
          <p:spPr bwMode="auto">
            <a:xfrm>
              <a:off x="1037248" y="2481644"/>
              <a:ext cx="236214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dirty="0" smtClean="0">
                  <a:latin typeface="华文楷体" panose="02010600040101010101" pitchFamily="2" charset="-122"/>
                  <a:ea typeface="华文楷体" panose="02010600040101010101" pitchFamily="2" charset="-122"/>
                </a:rPr>
                <a:t>交通</a:t>
              </a:r>
              <a:r>
                <a:rPr lang="zh-CN" altLang="en-US" sz="3200" b="1" dirty="0">
                  <a:latin typeface="华文楷体" panose="02010600040101010101" pitchFamily="2" charset="-122"/>
                  <a:ea typeface="华文楷体" panose="02010600040101010101" pitchFamily="2" charset="-122"/>
                </a:rPr>
                <a:t>位置</a:t>
              </a:r>
            </a:p>
          </p:txBody>
        </p:sp>
        <p:sp>
          <p:nvSpPr>
            <p:cNvPr id="5" name="Text Box 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5C41FDD0-746E-44B4-9E95-CEE05D783FEF}"/>
                </a:ext>
              </a:extLst>
            </p:cNvPr>
            <p:cNvSpPr txBox="1">
              <a:spLocks noChangeArrowheads="1"/>
            </p:cNvSpPr>
            <p:nvPr/>
          </p:nvSpPr>
          <p:spPr bwMode="auto">
            <a:xfrm>
              <a:off x="3727360" y="2296979"/>
              <a:ext cx="5326487" cy="95410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a:latin typeface="华文楷体" panose="02010600040101010101" pitchFamily="2" charset="-122"/>
                  <a:ea typeface="华文楷体" panose="02010600040101010101" pitchFamily="2" charset="-122"/>
                </a:rPr>
                <a:t>所处重要的交通要道、枢纽、控制重要海峡等</a:t>
              </a:r>
            </a:p>
          </p:txBody>
        </p:sp>
        <p:sp>
          <p:nvSpPr>
            <p:cNvPr id="6"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FDF8398E-ECB7-4453-9B50-C63754C942DF}"/>
                </a:ext>
              </a:extLst>
            </p:cNvPr>
            <p:cNvSpPr>
              <a:spLocks noChangeArrowheads="1"/>
            </p:cNvSpPr>
            <p:nvPr/>
          </p:nvSpPr>
          <p:spPr bwMode="auto">
            <a:xfrm>
              <a:off x="1037248" y="4114647"/>
              <a:ext cx="236214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dirty="0" smtClean="0">
                  <a:latin typeface="华文楷体" panose="02010600040101010101" pitchFamily="2" charset="-122"/>
                  <a:ea typeface="华文楷体" panose="02010600040101010101" pitchFamily="2" charset="-122"/>
                </a:rPr>
                <a:t>政治</a:t>
              </a:r>
              <a:r>
                <a:rPr lang="zh-CN" altLang="en-US" sz="3200" b="1" dirty="0">
                  <a:latin typeface="华文楷体" panose="02010600040101010101" pitchFamily="2" charset="-122"/>
                  <a:ea typeface="华文楷体" panose="02010600040101010101" pitchFamily="2" charset="-122"/>
                </a:rPr>
                <a:t>位置</a:t>
              </a:r>
            </a:p>
          </p:txBody>
        </p:sp>
        <p:sp>
          <p:nvSpPr>
            <p:cNvPr id="7" name="Text Box 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796A8AB6-704D-47C6-88A0-8883F79C69BB}"/>
                </a:ext>
              </a:extLst>
            </p:cNvPr>
            <p:cNvSpPr txBox="1">
              <a:spLocks noChangeArrowheads="1"/>
            </p:cNvSpPr>
            <p:nvPr/>
          </p:nvSpPr>
          <p:spPr bwMode="auto">
            <a:xfrm>
              <a:off x="3894785" y="4145424"/>
              <a:ext cx="5326487" cy="52322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800" b="1">
                  <a:latin typeface="华文楷体" panose="02010600040101010101" pitchFamily="2" charset="-122"/>
                  <a:ea typeface="华文楷体" panose="02010600040101010101" pitchFamily="2" charset="-122"/>
                </a:rPr>
                <a:t>某城市的政治地位</a:t>
              </a:r>
              <a:r>
                <a:rPr lang="en-US" altLang="zh-CN" sz="2800" b="1">
                  <a:latin typeface="华文楷体" panose="02010600040101010101" pitchFamily="2" charset="-122"/>
                  <a:ea typeface="华文楷体" panose="02010600040101010101" pitchFamily="2" charset="-122"/>
                </a:rPr>
                <a:t>(</a:t>
              </a:r>
              <a:r>
                <a:rPr lang="zh-CN" altLang="en-US" sz="2800" b="1">
                  <a:latin typeface="华文楷体" panose="02010600040101010101" pitchFamily="2" charset="-122"/>
                  <a:ea typeface="华文楷体" panose="02010600040101010101" pitchFamily="2" charset="-122"/>
                </a:rPr>
                <a:t>首都、省会</a:t>
              </a:r>
              <a:r>
                <a:rPr lang="en-US" altLang="zh-CN" sz="2800" b="1">
                  <a:latin typeface="华文楷体" panose="02010600040101010101" pitchFamily="2" charset="-122"/>
                  <a:ea typeface="华文楷体" panose="02010600040101010101" pitchFamily="2" charset="-122"/>
                </a:rPr>
                <a:t>)</a:t>
              </a:r>
              <a:r>
                <a:rPr lang="zh-CN" altLang="en-US" sz="2800" b="1">
                  <a:latin typeface="华文楷体" panose="02010600040101010101" pitchFamily="2" charset="-122"/>
                  <a:ea typeface="华文楷体" panose="02010600040101010101" pitchFamily="2" charset="-122"/>
                </a:rPr>
                <a:t>。</a:t>
              </a:r>
            </a:p>
          </p:txBody>
        </p:sp>
        <p:sp>
          <p:nvSpPr>
            <p:cNvPr id="8" name="AutoShape 20">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FACBE2F0-C73D-45D8-8D8E-CA04821E21F5}"/>
                </a:ext>
              </a:extLst>
            </p:cNvPr>
            <p:cNvSpPr/>
            <p:nvPr/>
          </p:nvSpPr>
          <p:spPr bwMode="auto">
            <a:xfrm>
              <a:off x="3495569" y="516494"/>
              <a:ext cx="215900" cy="1268412"/>
            </a:xfrm>
            <a:prstGeom prst="leftBrace">
              <a:avLst>
                <a:gd name="adj1" fmla="val 4895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 name="AutoShape 20">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ED53A73-A002-4741-A98D-A7D3BE22368A}"/>
                </a:ext>
              </a:extLst>
            </p:cNvPr>
            <p:cNvSpPr/>
            <p:nvPr/>
          </p:nvSpPr>
          <p:spPr bwMode="auto">
            <a:xfrm>
              <a:off x="3470658" y="2139825"/>
              <a:ext cx="215900" cy="1268412"/>
            </a:xfrm>
            <a:prstGeom prst="leftBrace">
              <a:avLst>
                <a:gd name="adj1" fmla="val 4895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11" name="直接箭头连接符 10">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8B27FEE2-88B9-4933-BFAF-7F9AA9370763}"/>
                </a:ext>
              </a:extLst>
            </p:cNvPr>
            <p:cNvCxnSpPr>
              <a:stCxn id="6" idx="3"/>
              <a:endCxn id="7" idx="1"/>
            </p:cNvCxnSpPr>
            <p:nvPr/>
          </p:nvCxnSpPr>
          <p:spPr>
            <a:xfrm flipV="1">
              <a:off x="3399392" y="4407034"/>
              <a:ext cx="49539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8E224095-EF5F-4AF4-9D96-1B363CAC5A1D}"/>
              </a:ext>
            </a:extLst>
          </p:cNvPr>
          <p:cNvSpPr>
            <a:spLocks noChangeArrowheads="1"/>
          </p:cNvSpPr>
          <p:nvPr/>
        </p:nvSpPr>
        <p:spPr bwMode="auto">
          <a:xfrm>
            <a:off x="151058" y="128789"/>
            <a:ext cx="51283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effectLst>
                  <a:outerShdw blurRad="38100" dist="38100" dir="2700000" algn="tl">
                    <a:srgbClr val="C0C0C0"/>
                  </a:outerShdw>
                </a:effectLst>
                <a:latin typeface="华文楷体" panose="02010600040101010101" pitchFamily="2" charset="-122"/>
                <a:ea typeface="华文楷体" panose="02010600040101010101" pitchFamily="2" charset="-122"/>
              </a:rPr>
              <a:t>一、</a:t>
            </a:r>
            <a:r>
              <a:rPr lang="zh-CN" altLang="en-US" sz="3200" b="1">
                <a:latin typeface="华文楷体" panose="02010600040101010101" pitchFamily="2" charset="-122"/>
                <a:ea typeface="华文楷体" panose="02010600040101010101" pitchFamily="2" charset="-122"/>
              </a:rPr>
              <a:t>如何描述地理位置特征</a:t>
            </a:r>
          </a:p>
        </p:txBody>
      </p:sp>
    </p:spTree>
    <p:extLst>
      <p:ext uri="{BB962C8B-B14F-4D97-AF65-F5344CB8AC3E}">
        <p14:creationId xmlns:p14="http://schemas.microsoft.com/office/powerpoint/2010/main" val="802945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253C00F-B5E4-46CD-BB98-D54DEAB0F30E}"/>
              </a:ext>
            </a:extLst>
          </p:cNvPr>
          <p:cNvSpPr/>
          <p:nvPr/>
        </p:nvSpPr>
        <p:spPr>
          <a:xfrm>
            <a:off x="343437" y="198377"/>
            <a:ext cx="11260428" cy="954107"/>
          </a:xfrm>
          <a:prstGeom prst="rect">
            <a:avLst/>
          </a:prstGeom>
        </p:spPr>
        <p:txBody>
          <a:bodyPr wrap="square">
            <a:spAutoFit/>
          </a:bodyPr>
          <a:lstStyle/>
          <a:p>
            <a:r>
              <a:rPr lang="zh-CN" altLang="en-US" sz="2800" b="1">
                <a:latin typeface="华文楷体" panose="02010600040101010101" pitchFamily="2" charset="-122"/>
                <a:ea typeface="华文楷体" panose="02010600040101010101" pitchFamily="2" charset="-122"/>
              </a:rPr>
              <a:t>图</a:t>
            </a:r>
            <a:r>
              <a:rPr lang="en-US" altLang="zh-CN" sz="2800" b="1">
                <a:latin typeface="华文楷体" panose="02010600040101010101" pitchFamily="2" charset="-122"/>
                <a:ea typeface="华文楷体" panose="02010600040101010101" pitchFamily="2" charset="-122"/>
              </a:rPr>
              <a:t>1</a:t>
            </a:r>
            <a:r>
              <a:rPr lang="zh-CN" altLang="en-US" sz="2800" b="1">
                <a:latin typeface="华文楷体" panose="02010600040101010101" pitchFamily="2" charset="-122"/>
                <a:ea typeface="华文楷体" panose="02010600040101010101" pitchFamily="2" charset="-122"/>
              </a:rPr>
              <a:t>是甲国地图。甲国是美国重要的服装进口国，服装生产中心在</a:t>
            </a:r>
            <a:r>
              <a:rPr lang="en-US" altLang="zh-CN" sz="2800" b="1">
                <a:latin typeface="华文楷体" panose="02010600040101010101" pitchFamily="2" charset="-122"/>
                <a:ea typeface="华文楷体" panose="02010600040101010101" pitchFamily="2" charset="-122"/>
              </a:rPr>
              <a:t>A</a:t>
            </a:r>
            <a:r>
              <a:rPr lang="zh-CN" altLang="en-US" sz="2800" b="1">
                <a:latin typeface="华文楷体" panose="02010600040101010101" pitchFamily="2" charset="-122"/>
                <a:ea typeface="华文楷体" panose="02010600040101010101" pitchFamily="2" charset="-122"/>
              </a:rPr>
              <a:t>城；首都</a:t>
            </a:r>
            <a:r>
              <a:rPr lang="en-US" altLang="zh-CN" sz="2800" b="1">
                <a:latin typeface="华文楷体" panose="02010600040101010101" pitchFamily="2" charset="-122"/>
                <a:ea typeface="华文楷体" panose="02010600040101010101" pitchFamily="2" charset="-122"/>
              </a:rPr>
              <a:t>B</a:t>
            </a:r>
            <a:r>
              <a:rPr lang="zh-CN" altLang="en-US" sz="2800" b="1">
                <a:latin typeface="华文楷体" panose="02010600040101010101" pitchFamily="2" charset="-122"/>
                <a:ea typeface="华文楷体" panose="02010600040101010101" pitchFamily="2" charset="-122"/>
              </a:rPr>
              <a:t>城是该国重要的工业中心，纺织、食品、制糖是其主要工业部门。</a:t>
            </a:r>
          </a:p>
        </p:txBody>
      </p:sp>
      <p:pic>
        <p:nvPicPr>
          <p:cNvPr id="1026" name="Picture 2" descr="备份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30755AF-28CE-4F02-9077-BC648808F0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5792" y="1106015"/>
            <a:ext cx="6681548" cy="423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45015360-212F-4EB4-B6EF-18870343F359}"/>
              </a:ext>
            </a:extLst>
          </p:cNvPr>
          <p:cNvSpPr/>
          <p:nvPr/>
        </p:nvSpPr>
        <p:spPr>
          <a:xfrm>
            <a:off x="343437" y="1152484"/>
            <a:ext cx="4408867" cy="523220"/>
          </a:xfrm>
          <a:prstGeom prst="rect">
            <a:avLst/>
          </a:prstGeom>
        </p:spPr>
        <p:txBody>
          <a:bodyPr wrap="square">
            <a:spAutoFit/>
          </a:bodyPr>
          <a:lstStyle/>
          <a:p>
            <a:r>
              <a:rPr lang="zh-CN" altLang="en-US" sz="2800" b="1">
                <a:latin typeface="华文楷体" panose="02010600040101010101" pitchFamily="2" charset="-122"/>
                <a:ea typeface="华文楷体" panose="02010600040101010101" pitchFamily="2" charset="-122"/>
              </a:rPr>
              <a:t>（</a:t>
            </a:r>
            <a:r>
              <a:rPr lang="en-US" altLang="zh-CN" sz="2800" b="1">
                <a:latin typeface="华文楷体" panose="02010600040101010101" pitchFamily="2" charset="-122"/>
                <a:ea typeface="华文楷体" panose="02010600040101010101" pitchFamily="2" charset="-122"/>
              </a:rPr>
              <a:t>1</a:t>
            </a:r>
            <a:r>
              <a:rPr lang="zh-CN" altLang="en-US" sz="2800" b="1">
                <a:latin typeface="华文楷体" panose="02010600040101010101" pitchFamily="2" charset="-122"/>
                <a:ea typeface="华文楷体" panose="02010600040101010101" pitchFamily="2" charset="-122"/>
              </a:rPr>
              <a:t>）简述甲国的地理位置。</a:t>
            </a:r>
          </a:p>
        </p:txBody>
      </p:sp>
      <p:sp>
        <p:nvSpPr>
          <p:cNvPr id="4" name="矩形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C1C93FF6-EF61-4F6C-B15E-AB4DA5AC455E}"/>
              </a:ext>
            </a:extLst>
          </p:cNvPr>
          <p:cNvSpPr/>
          <p:nvPr/>
        </p:nvSpPr>
        <p:spPr>
          <a:xfrm>
            <a:off x="384660" y="1714283"/>
            <a:ext cx="4408867" cy="2677656"/>
          </a:xfrm>
          <a:prstGeom prst="rect">
            <a:avLst/>
          </a:prstGeom>
        </p:spPr>
        <p:txBody>
          <a:bodyPr wrap="square">
            <a:spAutoFit/>
          </a:bodyPr>
          <a:lstStyle/>
          <a:p>
            <a:r>
              <a:rPr lang="zh-CN" altLang="en-US" sz="2800" b="1">
                <a:solidFill>
                  <a:srgbClr val="FF0000"/>
                </a:solidFill>
                <a:latin typeface="华文楷体" panose="02010600040101010101" pitchFamily="2" charset="-122"/>
                <a:ea typeface="华文楷体" panose="02010600040101010101" pitchFamily="2" charset="-122"/>
              </a:rPr>
              <a:t>该国位于北半球、西半球，地处北美洲南部；位于低纬度地区（或位于热带）；东临加勒比海，西濒太平洋；北接洪都拉斯，南连哥斯达黎加。</a:t>
            </a:r>
          </a:p>
        </p:txBody>
      </p:sp>
    </p:spTree>
    <p:extLst>
      <p:ext uri="{BB962C8B-B14F-4D97-AF65-F5344CB8AC3E}">
        <p14:creationId xmlns:p14="http://schemas.microsoft.com/office/powerpoint/2010/main" val="1553976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AB878947-5B69-4F72-88FA-38387A2571E5}"/>
              </a:ext>
            </a:extLst>
          </p:cNvPr>
          <p:cNvSpPr>
            <a:spLocks noChangeArrowheads="1"/>
          </p:cNvSpPr>
          <p:nvPr/>
        </p:nvSpPr>
        <p:spPr bwMode="auto">
          <a:xfrm>
            <a:off x="112421" y="63170"/>
            <a:ext cx="53538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dirty="0" smtClean="0">
                <a:latin typeface="华文楷体" panose="02010600040101010101" pitchFamily="2" charset="-122"/>
                <a:ea typeface="华文楷体" panose="02010600040101010101" pitchFamily="2" charset="-122"/>
              </a:rPr>
              <a:t>地理位置</a:t>
            </a:r>
            <a:r>
              <a:rPr lang="zh-CN" altLang="en-US" sz="3200" b="1" dirty="0">
                <a:latin typeface="华文楷体" panose="02010600040101010101" pitchFamily="2" charset="-122"/>
                <a:ea typeface="华文楷体" panose="02010600040101010101" pitchFamily="2" charset="-122"/>
              </a:rPr>
              <a:t>的影响</a:t>
            </a:r>
            <a:r>
              <a:rPr lang="en-US" altLang="zh-CN" sz="3200" b="1" dirty="0">
                <a:latin typeface="华文楷体" panose="02010600040101010101" pitchFamily="2" charset="-122"/>
                <a:ea typeface="华文楷体" panose="02010600040101010101" pitchFamily="2" charset="-122"/>
              </a:rPr>
              <a:t>—</a:t>
            </a:r>
            <a:r>
              <a:rPr lang="zh-CN" altLang="en-US" sz="3200" b="1" dirty="0">
                <a:solidFill>
                  <a:srgbClr val="FF0000"/>
                </a:solidFill>
                <a:latin typeface="华文楷体" panose="02010600040101010101" pitchFamily="2" charset="-122"/>
                <a:ea typeface="华文楷体" panose="02010600040101010101" pitchFamily="2" charset="-122"/>
              </a:rPr>
              <a:t>利弊</a:t>
            </a:r>
          </a:p>
        </p:txBody>
      </p:sp>
      <p:sp>
        <p:nvSpPr>
          <p:cNvPr id="3"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C9DBBC92-E3C3-47F3-BE25-A77B66B3B078}"/>
              </a:ext>
            </a:extLst>
          </p:cNvPr>
          <p:cNvSpPr>
            <a:spLocks noChangeArrowheads="1"/>
          </p:cNvSpPr>
          <p:nvPr/>
        </p:nvSpPr>
        <p:spPr bwMode="auto">
          <a:xfrm>
            <a:off x="112421" y="1555176"/>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3200" b="1">
                <a:latin typeface="华文楷体" panose="02010600040101010101" pitchFamily="2" charset="-122"/>
                <a:ea typeface="华文楷体" panose="02010600040101010101" pitchFamily="2" charset="-122"/>
              </a:rPr>
              <a:t>1.</a:t>
            </a:r>
            <a:r>
              <a:rPr lang="zh-CN" altLang="en-US" sz="3200" b="1">
                <a:latin typeface="华文楷体" panose="02010600040101010101" pitchFamily="2" charset="-122"/>
                <a:ea typeface="华文楷体" panose="02010600040101010101" pitchFamily="2" charset="-122"/>
              </a:rPr>
              <a:t>纬度位置</a:t>
            </a:r>
          </a:p>
        </p:txBody>
      </p:sp>
      <p:sp>
        <p:nvSpPr>
          <p:cNvPr id="4" name="AutoShape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25E47055-7246-4348-A3C2-DCDC915604EC}"/>
              </a:ext>
            </a:extLst>
          </p:cNvPr>
          <p:cNvSpPr/>
          <p:nvPr/>
        </p:nvSpPr>
        <p:spPr bwMode="auto">
          <a:xfrm>
            <a:off x="2228045" y="672230"/>
            <a:ext cx="315440" cy="2285895"/>
          </a:xfrm>
          <a:prstGeom prst="leftBrace">
            <a:avLst>
              <a:gd name="adj1" fmla="val 8186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 name="矩形 4">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D06111C8-3111-4661-B969-41425FC1229A}"/>
              </a:ext>
            </a:extLst>
          </p:cNvPr>
          <p:cNvSpPr/>
          <p:nvPr/>
        </p:nvSpPr>
        <p:spPr>
          <a:xfrm>
            <a:off x="2632890" y="591831"/>
            <a:ext cx="3416320" cy="523220"/>
          </a:xfrm>
          <a:prstGeom prst="rect">
            <a:avLst/>
          </a:prstGeom>
          <a:ln>
            <a:solidFill>
              <a:schemeClr val="tx1"/>
            </a:solidFill>
          </a:ln>
        </p:spPr>
        <p:txBody>
          <a:bodyPr wrap="non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低纬、热带、亚热带</a:t>
            </a:r>
          </a:p>
        </p:txBody>
      </p:sp>
      <p:sp>
        <p:nvSpPr>
          <p:cNvPr id="6" name="矩形 5">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5887F8EA-35EA-4532-AAD8-C290A5FA740F}"/>
              </a:ext>
            </a:extLst>
          </p:cNvPr>
          <p:cNvSpPr/>
          <p:nvPr/>
        </p:nvSpPr>
        <p:spPr>
          <a:xfrm>
            <a:off x="6493436" y="591831"/>
            <a:ext cx="3065674"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热量充足</a:t>
            </a:r>
          </a:p>
        </p:txBody>
      </p:sp>
      <p:sp>
        <p:nvSpPr>
          <p:cNvPr id="7" name="矩形 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D5EE7416-DD34-4EF3-8767-5667250EB455}"/>
              </a:ext>
            </a:extLst>
          </p:cNvPr>
          <p:cNvSpPr/>
          <p:nvPr/>
        </p:nvSpPr>
        <p:spPr>
          <a:xfrm>
            <a:off x="2632890" y="1239416"/>
            <a:ext cx="2339102" cy="523220"/>
          </a:xfrm>
          <a:prstGeom prst="rect">
            <a:avLst/>
          </a:prstGeom>
          <a:ln>
            <a:solidFill>
              <a:schemeClr val="tx1"/>
            </a:solidFill>
          </a:ln>
        </p:spPr>
        <p:txBody>
          <a:bodyPr wrap="non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中纬度、温带</a:t>
            </a:r>
          </a:p>
        </p:txBody>
      </p:sp>
      <p:sp>
        <p:nvSpPr>
          <p:cNvPr id="8" name="矩形 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8E95C7DE-50CF-4B09-AA7B-C427FCF06B1F}"/>
              </a:ext>
            </a:extLst>
          </p:cNvPr>
          <p:cNvSpPr/>
          <p:nvPr/>
        </p:nvSpPr>
        <p:spPr>
          <a:xfrm>
            <a:off x="5466242" y="1239416"/>
            <a:ext cx="4134465" cy="523220"/>
          </a:xfrm>
          <a:prstGeom prst="rect">
            <a:avLst/>
          </a:prstGeom>
          <a:ln>
            <a:solidFill>
              <a:schemeClr val="tx1"/>
            </a:solidFill>
          </a:ln>
        </p:spPr>
        <p:txBody>
          <a:bodyPr wrap="non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气候适宜、夏季热量充足</a:t>
            </a:r>
          </a:p>
        </p:txBody>
      </p:sp>
      <p:sp>
        <p:nvSpPr>
          <p:cNvPr id="9" name="矩形 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77E1CD95-50B8-49B6-B438-0512B443145F}"/>
              </a:ext>
            </a:extLst>
          </p:cNvPr>
          <p:cNvSpPr/>
          <p:nvPr/>
        </p:nvSpPr>
        <p:spPr>
          <a:xfrm>
            <a:off x="10053360" y="674927"/>
            <a:ext cx="1699674" cy="954107"/>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利于生产生活发展</a:t>
            </a:r>
          </a:p>
        </p:txBody>
      </p:sp>
      <p:cxnSp>
        <p:nvCxnSpPr>
          <p:cNvPr id="11" name="直接箭头连接符 10">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F86AAA93-501D-40E3-BD78-2BA7F4DEF8D9}"/>
              </a:ext>
            </a:extLst>
          </p:cNvPr>
          <p:cNvCxnSpPr>
            <a:stCxn id="5" idx="3"/>
            <a:endCxn id="6" idx="1"/>
          </p:cNvCxnSpPr>
          <p:nvPr/>
        </p:nvCxnSpPr>
        <p:spPr>
          <a:xfrm>
            <a:off x="6049210" y="853441"/>
            <a:ext cx="4442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4F4237BB-8B7C-4154-BC75-77A2E7298B2D}"/>
              </a:ext>
            </a:extLst>
          </p:cNvPr>
          <p:cNvCxnSpPr>
            <a:stCxn id="7" idx="3"/>
            <a:endCxn id="8" idx="1"/>
          </p:cNvCxnSpPr>
          <p:nvPr/>
        </p:nvCxnSpPr>
        <p:spPr>
          <a:xfrm>
            <a:off x="4971992" y="1501026"/>
            <a:ext cx="494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右大括号 1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5A4718BC-350D-4207-BDA0-2B728A36412D}"/>
              </a:ext>
            </a:extLst>
          </p:cNvPr>
          <p:cNvSpPr/>
          <p:nvPr/>
        </p:nvSpPr>
        <p:spPr>
          <a:xfrm>
            <a:off x="9559110" y="616992"/>
            <a:ext cx="404845" cy="1145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C17B3352-FF42-475A-BCDC-88DBE22AF8CE}"/>
              </a:ext>
            </a:extLst>
          </p:cNvPr>
          <p:cNvSpPr/>
          <p:nvPr/>
        </p:nvSpPr>
        <p:spPr>
          <a:xfrm>
            <a:off x="2632890" y="1847563"/>
            <a:ext cx="2339102" cy="523220"/>
          </a:xfrm>
          <a:prstGeom prst="rect">
            <a:avLst/>
          </a:prstGeom>
          <a:ln>
            <a:solidFill>
              <a:schemeClr val="tx1"/>
            </a:solidFill>
          </a:ln>
        </p:spPr>
        <p:txBody>
          <a:bodyPr wrap="non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高纬度、寒带</a:t>
            </a:r>
          </a:p>
        </p:txBody>
      </p:sp>
      <p:sp>
        <p:nvSpPr>
          <p:cNvPr id="16" name="矩形 15">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39270F25-ABE6-4157-82C4-23A9803BB3A0}"/>
              </a:ext>
            </a:extLst>
          </p:cNvPr>
          <p:cNvSpPr/>
          <p:nvPr/>
        </p:nvSpPr>
        <p:spPr>
          <a:xfrm>
            <a:off x="5466241" y="1859063"/>
            <a:ext cx="4852610" cy="523220"/>
          </a:xfrm>
          <a:prstGeom prst="rect">
            <a:avLst/>
          </a:prstGeom>
          <a:ln>
            <a:solidFill>
              <a:schemeClr val="tx1"/>
            </a:solidFill>
          </a:ln>
        </p:spPr>
        <p:txBody>
          <a:bodyPr wrap="non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热量不足，利于高寒产业发展</a:t>
            </a:r>
          </a:p>
        </p:txBody>
      </p:sp>
      <p:cxnSp>
        <p:nvCxnSpPr>
          <p:cNvPr id="17" name="直接箭头连接符 1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2B03504-A860-44C4-B68D-9B20655A2474}"/>
              </a:ext>
            </a:extLst>
          </p:cNvPr>
          <p:cNvCxnSpPr/>
          <p:nvPr/>
        </p:nvCxnSpPr>
        <p:spPr>
          <a:xfrm>
            <a:off x="4971991" y="2109173"/>
            <a:ext cx="494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86251AC3-DA11-48CD-97A1-BD76826D0FC7}"/>
              </a:ext>
            </a:extLst>
          </p:cNvPr>
          <p:cNvSpPr/>
          <p:nvPr/>
        </p:nvSpPr>
        <p:spPr>
          <a:xfrm>
            <a:off x="2636063" y="2437602"/>
            <a:ext cx="2335928"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跨纬度大</a:t>
            </a:r>
          </a:p>
        </p:txBody>
      </p:sp>
      <p:sp>
        <p:nvSpPr>
          <p:cNvPr id="19" name="矩形 1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ECB0B8B8-8BCD-472A-B963-DEF0F1EBDDF3}"/>
              </a:ext>
            </a:extLst>
          </p:cNvPr>
          <p:cNvSpPr/>
          <p:nvPr/>
        </p:nvSpPr>
        <p:spPr>
          <a:xfrm>
            <a:off x="5466241" y="2437602"/>
            <a:ext cx="6288901" cy="523220"/>
          </a:xfrm>
          <a:prstGeom prst="rect">
            <a:avLst/>
          </a:prstGeom>
          <a:ln>
            <a:solidFill>
              <a:schemeClr val="tx1"/>
            </a:solidFill>
          </a:ln>
        </p:spPr>
        <p:txBody>
          <a:bodyPr wrap="non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南北热量差异大，利于多种农作物生长</a:t>
            </a:r>
          </a:p>
        </p:txBody>
      </p:sp>
      <p:cxnSp>
        <p:nvCxnSpPr>
          <p:cNvPr id="20" name="直接箭头连接符 19">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B2833245-CE13-479D-A4D3-CC8296B343A2}"/>
              </a:ext>
            </a:extLst>
          </p:cNvPr>
          <p:cNvCxnSpPr/>
          <p:nvPr/>
        </p:nvCxnSpPr>
        <p:spPr>
          <a:xfrm>
            <a:off x="4971991" y="2738091"/>
            <a:ext cx="494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951E751-E981-4656-A7E3-F33332B17F44}"/>
              </a:ext>
            </a:extLst>
          </p:cNvPr>
          <p:cNvSpPr>
            <a:spLocks noChangeArrowheads="1"/>
          </p:cNvSpPr>
          <p:nvPr/>
        </p:nvSpPr>
        <p:spPr bwMode="auto">
          <a:xfrm>
            <a:off x="112421" y="3870759"/>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3200" b="1">
                <a:latin typeface="华文楷体" panose="02010600040101010101" pitchFamily="2" charset="-122"/>
                <a:ea typeface="华文楷体" panose="02010600040101010101" pitchFamily="2" charset="-122"/>
              </a:rPr>
              <a:t>2.</a:t>
            </a:r>
            <a:r>
              <a:rPr lang="zh-CN" altLang="en-US" sz="3200" b="1">
                <a:latin typeface="华文楷体" panose="02010600040101010101" pitchFamily="2" charset="-122"/>
                <a:ea typeface="华文楷体" panose="02010600040101010101" pitchFamily="2" charset="-122"/>
              </a:rPr>
              <a:t>海陆位置</a:t>
            </a:r>
          </a:p>
        </p:txBody>
      </p:sp>
      <p:sp>
        <p:nvSpPr>
          <p:cNvPr id="22" name="AutoShape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11B3BB5D-0B7F-49EB-8F82-600975E5CAB3}"/>
              </a:ext>
            </a:extLst>
          </p:cNvPr>
          <p:cNvSpPr/>
          <p:nvPr/>
        </p:nvSpPr>
        <p:spPr bwMode="auto">
          <a:xfrm>
            <a:off x="2228045" y="3100849"/>
            <a:ext cx="315440" cy="2285895"/>
          </a:xfrm>
          <a:prstGeom prst="leftBrace">
            <a:avLst>
              <a:gd name="adj1" fmla="val 8186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矩形 2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1B3ED785-8126-4B40-B836-62F6B0C68BDF}"/>
              </a:ext>
            </a:extLst>
          </p:cNvPr>
          <p:cNvSpPr/>
          <p:nvPr/>
        </p:nvSpPr>
        <p:spPr>
          <a:xfrm>
            <a:off x="2632890" y="3038581"/>
            <a:ext cx="1720169"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气候方面</a:t>
            </a:r>
          </a:p>
        </p:txBody>
      </p:sp>
      <p:sp>
        <p:nvSpPr>
          <p:cNvPr id="24" name="矩形 2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7BD5F2EB-56BE-40E9-895B-99B613811A28}"/>
              </a:ext>
            </a:extLst>
          </p:cNvPr>
          <p:cNvSpPr/>
          <p:nvPr/>
        </p:nvSpPr>
        <p:spPr>
          <a:xfrm>
            <a:off x="2629717" y="3639560"/>
            <a:ext cx="1720169"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交通方面</a:t>
            </a:r>
          </a:p>
        </p:txBody>
      </p:sp>
      <p:sp>
        <p:nvSpPr>
          <p:cNvPr id="25" name="矩形 24">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E5B2B1F8-064F-4E3D-99BA-6BBD96491D45}"/>
              </a:ext>
            </a:extLst>
          </p:cNvPr>
          <p:cNvSpPr/>
          <p:nvPr/>
        </p:nvSpPr>
        <p:spPr>
          <a:xfrm>
            <a:off x="2626544" y="4240539"/>
            <a:ext cx="1720169"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外贸方面</a:t>
            </a:r>
          </a:p>
        </p:txBody>
      </p:sp>
      <p:sp>
        <p:nvSpPr>
          <p:cNvPr id="26" name="矩形 25">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8D77E68C-6621-425E-98A0-F9DC11C1A31B}"/>
              </a:ext>
            </a:extLst>
          </p:cNvPr>
          <p:cNvSpPr/>
          <p:nvPr/>
        </p:nvSpPr>
        <p:spPr>
          <a:xfrm>
            <a:off x="2623371" y="4841518"/>
            <a:ext cx="1720169"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海洋产业</a:t>
            </a:r>
          </a:p>
        </p:txBody>
      </p:sp>
      <p:sp>
        <p:nvSpPr>
          <p:cNvPr id="27" name="矩形 2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68E2E70F-DCA9-41C6-869D-F5A0581B9D93}"/>
              </a:ext>
            </a:extLst>
          </p:cNvPr>
          <p:cNvSpPr/>
          <p:nvPr/>
        </p:nvSpPr>
        <p:spPr>
          <a:xfrm>
            <a:off x="5064851" y="3022478"/>
            <a:ext cx="3254902"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大陆东西岸、内陆</a:t>
            </a:r>
          </a:p>
        </p:txBody>
      </p:sp>
      <p:sp>
        <p:nvSpPr>
          <p:cNvPr id="28" name="矩形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DC288F1-B211-466C-A7CA-A20B7BB33697}"/>
              </a:ext>
            </a:extLst>
          </p:cNvPr>
          <p:cNvSpPr/>
          <p:nvPr/>
        </p:nvSpPr>
        <p:spPr>
          <a:xfrm>
            <a:off x="8772473" y="3016141"/>
            <a:ext cx="2980561"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降水差异</a:t>
            </a:r>
          </a:p>
        </p:txBody>
      </p:sp>
      <p:sp>
        <p:nvSpPr>
          <p:cNvPr id="29" name="矩形 2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19E48018-9A41-46BC-B6AB-E3AE9718B540}"/>
              </a:ext>
            </a:extLst>
          </p:cNvPr>
          <p:cNvSpPr/>
          <p:nvPr/>
        </p:nvSpPr>
        <p:spPr>
          <a:xfrm>
            <a:off x="5064851" y="3639560"/>
            <a:ext cx="3254902"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海岸线长</a:t>
            </a:r>
          </a:p>
        </p:txBody>
      </p:sp>
      <p:sp>
        <p:nvSpPr>
          <p:cNvPr id="30" name="矩形 29">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4860A5F-979E-47DD-8132-291B34E02CF1}"/>
              </a:ext>
            </a:extLst>
          </p:cNvPr>
          <p:cNvSpPr/>
          <p:nvPr/>
        </p:nvSpPr>
        <p:spPr>
          <a:xfrm>
            <a:off x="8772473" y="3635569"/>
            <a:ext cx="2980561"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发展海洋运输</a:t>
            </a:r>
          </a:p>
        </p:txBody>
      </p:sp>
      <p:sp>
        <p:nvSpPr>
          <p:cNvPr id="31" name="矩形 30">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B57D8397-39D1-4FC8-84CD-F1A29A2AA689}"/>
              </a:ext>
            </a:extLst>
          </p:cNvPr>
          <p:cNvSpPr/>
          <p:nvPr/>
        </p:nvSpPr>
        <p:spPr>
          <a:xfrm>
            <a:off x="5064851" y="4256642"/>
            <a:ext cx="3254902"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国际航线</a:t>
            </a:r>
          </a:p>
        </p:txBody>
      </p:sp>
      <p:sp>
        <p:nvSpPr>
          <p:cNvPr id="33" name="矩形 3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B9C5FE77-6C92-4BC1-A6FD-8597A5137530}"/>
              </a:ext>
            </a:extLst>
          </p:cNvPr>
          <p:cNvSpPr/>
          <p:nvPr/>
        </p:nvSpPr>
        <p:spPr>
          <a:xfrm>
            <a:off x="5064851" y="4841518"/>
            <a:ext cx="3254902"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海洋资源的开发</a:t>
            </a:r>
          </a:p>
        </p:txBody>
      </p:sp>
      <p:cxnSp>
        <p:nvCxnSpPr>
          <p:cNvPr id="35" name="直接箭头连接符 34">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654D9AF8-22D1-408E-865F-75C1BF10DA83}"/>
              </a:ext>
            </a:extLst>
          </p:cNvPr>
          <p:cNvCxnSpPr>
            <a:stCxn id="23" idx="3"/>
            <a:endCxn id="27" idx="1"/>
          </p:cNvCxnSpPr>
          <p:nvPr/>
        </p:nvCxnSpPr>
        <p:spPr>
          <a:xfrm flipV="1">
            <a:off x="4353059" y="3284088"/>
            <a:ext cx="711792" cy="161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E897925F-E72A-40F6-ACB3-52FAE4EA81F2}"/>
              </a:ext>
            </a:extLst>
          </p:cNvPr>
          <p:cNvCxnSpPr/>
          <p:nvPr/>
        </p:nvCxnSpPr>
        <p:spPr>
          <a:xfrm flipV="1">
            <a:off x="4353059" y="3947354"/>
            <a:ext cx="711792" cy="161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B9ABF66B-28FF-4052-BDAC-5635DD6B531B}"/>
              </a:ext>
            </a:extLst>
          </p:cNvPr>
          <p:cNvCxnSpPr/>
          <p:nvPr/>
        </p:nvCxnSpPr>
        <p:spPr>
          <a:xfrm flipV="1">
            <a:off x="4373544" y="4518252"/>
            <a:ext cx="711792" cy="161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54D08E6-5DE7-4435-AE8D-A723FF622923}"/>
              </a:ext>
            </a:extLst>
          </p:cNvPr>
          <p:cNvCxnSpPr/>
          <p:nvPr/>
        </p:nvCxnSpPr>
        <p:spPr>
          <a:xfrm flipV="1">
            <a:off x="4394029" y="5089150"/>
            <a:ext cx="711792" cy="161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29BABF63-45D0-4E6C-9E13-322578BD1333}"/>
              </a:ext>
            </a:extLst>
          </p:cNvPr>
          <p:cNvCxnSpPr>
            <a:stCxn id="27" idx="3"/>
            <a:endCxn id="28" idx="1"/>
          </p:cNvCxnSpPr>
          <p:nvPr/>
        </p:nvCxnSpPr>
        <p:spPr>
          <a:xfrm flipV="1">
            <a:off x="8319753" y="3277751"/>
            <a:ext cx="452720" cy="63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BA0E9C7B-C9E2-4BD0-AAE4-A2A8089BB25C}"/>
              </a:ext>
            </a:extLst>
          </p:cNvPr>
          <p:cNvCxnSpPr/>
          <p:nvPr/>
        </p:nvCxnSpPr>
        <p:spPr>
          <a:xfrm flipV="1">
            <a:off x="8319753" y="3927149"/>
            <a:ext cx="452720" cy="63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56D25C8C-2FC7-4065-9730-8EDACCB34E06}"/>
              </a:ext>
            </a:extLst>
          </p:cNvPr>
          <p:cNvSpPr/>
          <p:nvPr/>
        </p:nvSpPr>
        <p:spPr>
          <a:xfrm>
            <a:off x="8772473" y="4238788"/>
            <a:ext cx="2980561" cy="523220"/>
          </a:xfrm>
          <a:prstGeom prst="rect">
            <a:avLst/>
          </a:prstGeom>
          <a:ln>
            <a:solidFill>
              <a:schemeClr val="tx1"/>
            </a:solidFill>
          </a:ln>
        </p:spPr>
        <p:txBody>
          <a:bodyPr wrap="square">
            <a:spAutoFit/>
          </a:bodyPr>
          <a:lstStyle/>
          <a:p>
            <a:pPr lvl="0" fontAlgn="base">
              <a:spcBef>
                <a:spcPct val="0"/>
              </a:spcBef>
              <a:spcAft>
                <a:spcPct val="0"/>
              </a:spcAft>
            </a:pPr>
            <a:r>
              <a:rPr lang="zh-CN" altLang="en-US" sz="2800" b="1">
                <a:solidFill>
                  <a:srgbClr val="000000"/>
                </a:solidFill>
                <a:latin typeface="华文楷体" panose="02010600040101010101" pitchFamily="2" charset="-122"/>
                <a:ea typeface="华文楷体" panose="02010600040101010101" pitchFamily="2" charset="-122"/>
              </a:rPr>
              <a:t>对外贸易</a:t>
            </a:r>
          </a:p>
        </p:txBody>
      </p:sp>
      <p:cxnSp>
        <p:nvCxnSpPr>
          <p:cNvPr id="50" name="直接箭头连接符 49">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D998A176-AC7E-4C65-B367-D2A8F31BE8E1}"/>
              </a:ext>
            </a:extLst>
          </p:cNvPr>
          <p:cNvCxnSpPr/>
          <p:nvPr/>
        </p:nvCxnSpPr>
        <p:spPr>
          <a:xfrm flipV="1">
            <a:off x="8319753" y="4518252"/>
            <a:ext cx="452720" cy="63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D96974B9-2149-48A1-8D92-902D7EF8FC43}"/>
              </a:ext>
            </a:extLst>
          </p:cNvPr>
          <p:cNvGrpSpPr/>
          <p:nvPr/>
        </p:nvGrpSpPr>
        <p:grpSpPr>
          <a:xfrm>
            <a:off x="112421" y="5584131"/>
            <a:ext cx="10458248" cy="601156"/>
            <a:chOff x="142875" y="1450469"/>
            <a:chExt cx="8042455" cy="601156"/>
          </a:xfrm>
        </p:grpSpPr>
        <p:sp>
          <p:nvSpPr>
            <p:cNvPr id="51" name="Text Box 4">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59EC6A90-9CFF-467D-A517-D86988ED0F0E}"/>
                </a:ext>
              </a:extLst>
            </p:cNvPr>
            <p:cNvSpPr txBox="1">
              <a:spLocks noChangeArrowheads="1"/>
            </p:cNvSpPr>
            <p:nvPr/>
          </p:nvSpPr>
          <p:spPr bwMode="auto">
            <a:xfrm>
              <a:off x="142875" y="1466850"/>
              <a:ext cx="1626928" cy="584775"/>
            </a:xfrm>
            <a:prstGeom prst="rect">
              <a:avLst/>
            </a:prstGeom>
            <a:solidFill>
              <a:schemeClr val="bg1"/>
            </a:solidFill>
            <a:ln w="19050">
              <a:solidFill>
                <a:schemeClr val="tx1"/>
              </a:solidFill>
              <a:miter lim="800000"/>
            </a:ln>
          </p:spPr>
          <p:txBody>
            <a:bodyPr wrap="square">
              <a:spAutoFit/>
            </a:bodyPr>
            <a:lstStyle/>
            <a:p>
              <a:r>
                <a:rPr lang="en-US" altLang="zh-CN" sz="3200" b="1" dirty="0">
                  <a:latin typeface="华文楷体" panose="02010600040101010101" pitchFamily="2" charset="-122"/>
                  <a:ea typeface="华文楷体" panose="02010600040101010101" pitchFamily="2" charset="-122"/>
                </a:rPr>
                <a:t>3.</a:t>
              </a:r>
              <a:r>
                <a:rPr lang="zh-CN" altLang="en-US" sz="3200" b="1" dirty="0" smtClean="0">
                  <a:latin typeface="华文楷体" panose="02010600040101010101" pitchFamily="2" charset="-122"/>
                  <a:ea typeface="华文楷体" panose="02010600040101010101" pitchFamily="2" charset="-122"/>
                </a:rPr>
                <a:t>相对位置</a:t>
              </a:r>
              <a:endParaRPr lang="zh-CN" altLang="en-US" sz="3200" b="1" dirty="0">
                <a:latin typeface="华文楷体" panose="02010600040101010101" pitchFamily="2" charset="-122"/>
                <a:ea typeface="华文楷体" panose="02010600040101010101" pitchFamily="2" charset="-122"/>
              </a:endParaRPr>
            </a:p>
          </p:txBody>
        </p:sp>
        <p:sp>
          <p:nvSpPr>
            <p:cNvPr id="52" name="Line 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C658D344-76DD-4835-AC98-349D4B828D84}"/>
                </a:ext>
              </a:extLst>
            </p:cNvPr>
            <p:cNvSpPr>
              <a:spLocks noChangeShapeType="1"/>
            </p:cNvSpPr>
            <p:nvPr/>
          </p:nvSpPr>
          <p:spPr bwMode="auto">
            <a:xfrm>
              <a:off x="1769803" y="1728787"/>
              <a:ext cx="57626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 name="Text Box 10">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CBB07B87-6344-406A-9A29-A9E3947A7BBE}"/>
                </a:ext>
              </a:extLst>
            </p:cNvPr>
            <p:cNvSpPr txBox="1">
              <a:spLocks noChangeArrowheads="1"/>
            </p:cNvSpPr>
            <p:nvPr/>
          </p:nvSpPr>
          <p:spPr bwMode="auto">
            <a:xfrm>
              <a:off x="2349568" y="1450470"/>
              <a:ext cx="1443150" cy="584775"/>
            </a:xfrm>
            <a:prstGeom prst="rect">
              <a:avLst/>
            </a:prstGeom>
            <a:solidFill>
              <a:schemeClr val="bg1"/>
            </a:solidFill>
            <a:ln w="19050">
              <a:solidFill>
                <a:schemeClr val="tx1"/>
              </a:solidFill>
              <a:miter lim="800000"/>
            </a:ln>
          </p:spPr>
          <p:txBody>
            <a:bodyPr wrap="square">
              <a:spAutoFit/>
            </a:bodyPr>
            <a:lstStyle/>
            <a:p>
              <a:r>
                <a:rPr lang="zh-CN" altLang="en-US" sz="3200" b="1" dirty="0" smtClean="0">
                  <a:latin typeface="华文楷体" panose="02010600040101010101" pitchFamily="2" charset="-122"/>
                  <a:ea typeface="华文楷体" panose="02010600040101010101" pitchFamily="2" charset="-122"/>
                </a:rPr>
                <a:t>周边相邻</a:t>
              </a:r>
              <a:endParaRPr lang="zh-CN" altLang="en-US" sz="3200" b="1" dirty="0">
                <a:latin typeface="华文楷体" panose="02010600040101010101" pitchFamily="2" charset="-122"/>
                <a:ea typeface="华文楷体" panose="02010600040101010101" pitchFamily="2" charset="-122"/>
              </a:endParaRPr>
            </a:p>
          </p:txBody>
        </p:sp>
        <p:sp>
          <p:nvSpPr>
            <p:cNvPr id="54" name="Line 11">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AE1119B2-E8BF-41DC-950C-EB779D60BA91}"/>
                </a:ext>
              </a:extLst>
            </p:cNvPr>
            <p:cNvSpPr>
              <a:spLocks noChangeShapeType="1"/>
            </p:cNvSpPr>
            <p:nvPr/>
          </p:nvSpPr>
          <p:spPr bwMode="auto">
            <a:xfrm>
              <a:off x="3792717" y="1728787"/>
              <a:ext cx="5762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Text Box 1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1AC721B2-9D62-41DC-ADD2-FE882BF5927B}"/>
                </a:ext>
              </a:extLst>
            </p:cNvPr>
            <p:cNvSpPr txBox="1">
              <a:spLocks noChangeArrowheads="1"/>
            </p:cNvSpPr>
            <p:nvPr/>
          </p:nvSpPr>
          <p:spPr bwMode="auto">
            <a:xfrm>
              <a:off x="4368980" y="1450469"/>
              <a:ext cx="3816350" cy="584775"/>
            </a:xfrm>
            <a:prstGeom prst="rect">
              <a:avLst/>
            </a:prstGeom>
            <a:solidFill>
              <a:schemeClr val="bg1"/>
            </a:solidFill>
            <a:ln w="19050">
              <a:solidFill>
                <a:schemeClr val="tx1"/>
              </a:solidFill>
              <a:miter lim="800000"/>
            </a:ln>
          </p:spPr>
          <p:txBody>
            <a:bodyPr>
              <a:spAutoFit/>
            </a:bodyPr>
            <a:lstStyle/>
            <a:p>
              <a:r>
                <a:rPr lang="zh-CN" altLang="en-US" sz="3200" b="1" dirty="0" smtClean="0">
                  <a:latin typeface="华文楷体" panose="02010600040101010101" pitchFamily="2" charset="-122"/>
                  <a:ea typeface="华文楷体" panose="02010600040101010101" pitchFamily="2" charset="-122"/>
                </a:rPr>
                <a:t>对外合作、贸易、市场</a:t>
              </a:r>
              <a:endParaRPr lang="zh-CN" altLang="en-US" sz="3200" b="1" dirty="0">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19672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1000"/>
                                        <p:tgtEl>
                                          <p:spTgt spid="47"/>
                                        </p:tgtEl>
                                      </p:cBhvr>
                                    </p:animEffect>
                                    <p:anim calcmode="lin" valueType="num">
                                      <p:cBhvr>
                                        <p:cTn id="90" dur="1000" fill="hold"/>
                                        <p:tgtEl>
                                          <p:spTgt spid="47"/>
                                        </p:tgtEl>
                                        <p:attrNameLst>
                                          <p:attrName>ppt_x</p:attrName>
                                        </p:attrNameLst>
                                      </p:cBhvr>
                                      <p:tavLst>
                                        <p:tav tm="0">
                                          <p:val>
                                            <p:strVal val="#ppt_x"/>
                                          </p:val>
                                        </p:tav>
                                        <p:tav tm="100000">
                                          <p:val>
                                            <p:strVal val="#ppt_x"/>
                                          </p:val>
                                        </p:tav>
                                      </p:tavLst>
                                    </p:anim>
                                    <p:anim calcmode="lin" valueType="num">
                                      <p:cBhvr>
                                        <p:cTn id="9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253C00F-B5E4-46CD-BB98-D54DEAB0F30E}"/>
              </a:ext>
            </a:extLst>
          </p:cNvPr>
          <p:cNvSpPr/>
          <p:nvPr/>
        </p:nvSpPr>
        <p:spPr>
          <a:xfrm>
            <a:off x="343437" y="198377"/>
            <a:ext cx="11260428" cy="954107"/>
          </a:xfrm>
          <a:prstGeom prst="rect">
            <a:avLst/>
          </a:prstGeom>
        </p:spPr>
        <p:txBody>
          <a:bodyPr wrap="square">
            <a:spAutoFit/>
          </a:bodyPr>
          <a:lstStyle/>
          <a:p>
            <a:r>
              <a:rPr lang="zh-CN" altLang="en-US" sz="2800" b="1">
                <a:latin typeface="华文楷体" panose="02010600040101010101" pitchFamily="2" charset="-122"/>
                <a:ea typeface="华文楷体" panose="02010600040101010101" pitchFamily="2" charset="-122"/>
              </a:rPr>
              <a:t>图</a:t>
            </a:r>
            <a:r>
              <a:rPr lang="en-US" altLang="zh-CN" sz="2800" b="1">
                <a:latin typeface="华文楷体" panose="02010600040101010101" pitchFamily="2" charset="-122"/>
                <a:ea typeface="华文楷体" panose="02010600040101010101" pitchFamily="2" charset="-122"/>
              </a:rPr>
              <a:t>1</a:t>
            </a:r>
            <a:r>
              <a:rPr lang="zh-CN" altLang="en-US" sz="2800" b="1">
                <a:latin typeface="华文楷体" panose="02010600040101010101" pitchFamily="2" charset="-122"/>
                <a:ea typeface="华文楷体" panose="02010600040101010101" pitchFamily="2" charset="-122"/>
              </a:rPr>
              <a:t>是甲国地图。甲国是美国重要的服装进口国，服装生产中心在</a:t>
            </a:r>
            <a:r>
              <a:rPr lang="en-US" altLang="zh-CN" sz="2800" b="1">
                <a:latin typeface="华文楷体" panose="02010600040101010101" pitchFamily="2" charset="-122"/>
                <a:ea typeface="华文楷体" panose="02010600040101010101" pitchFamily="2" charset="-122"/>
              </a:rPr>
              <a:t>A</a:t>
            </a:r>
            <a:r>
              <a:rPr lang="zh-CN" altLang="en-US" sz="2800" b="1">
                <a:latin typeface="华文楷体" panose="02010600040101010101" pitchFamily="2" charset="-122"/>
                <a:ea typeface="华文楷体" panose="02010600040101010101" pitchFamily="2" charset="-122"/>
              </a:rPr>
              <a:t>城；首都</a:t>
            </a:r>
            <a:r>
              <a:rPr lang="en-US" altLang="zh-CN" sz="2800" b="1">
                <a:latin typeface="华文楷体" panose="02010600040101010101" pitchFamily="2" charset="-122"/>
                <a:ea typeface="华文楷体" panose="02010600040101010101" pitchFamily="2" charset="-122"/>
              </a:rPr>
              <a:t>B</a:t>
            </a:r>
            <a:r>
              <a:rPr lang="zh-CN" altLang="en-US" sz="2800" b="1">
                <a:latin typeface="华文楷体" panose="02010600040101010101" pitchFamily="2" charset="-122"/>
                <a:ea typeface="华文楷体" panose="02010600040101010101" pitchFamily="2" charset="-122"/>
              </a:rPr>
              <a:t>城是该国重要的工业中心，纺织、食品、制糖是其主要工业部门。</a:t>
            </a:r>
          </a:p>
        </p:txBody>
      </p:sp>
      <p:pic>
        <p:nvPicPr>
          <p:cNvPr id="1026" name="Picture 2" descr="备份8">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30755AF-28CE-4F02-9077-BC648808F0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5792" y="1106015"/>
            <a:ext cx="6681548" cy="423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45015360-212F-4EB4-B6EF-18870343F359}"/>
              </a:ext>
            </a:extLst>
          </p:cNvPr>
          <p:cNvSpPr/>
          <p:nvPr/>
        </p:nvSpPr>
        <p:spPr>
          <a:xfrm>
            <a:off x="343437" y="1152484"/>
            <a:ext cx="4408867" cy="523220"/>
          </a:xfrm>
          <a:prstGeom prst="rect">
            <a:avLst/>
          </a:prstGeom>
        </p:spPr>
        <p:txBody>
          <a:bodyPr wrap="square">
            <a:spAutoFit/>
          </a:bodyPr>
          <a:lstStyle/>
          <a:p>
            <a:r>
              <a:rPr lang="zh-CN" altLang="en-US" sz="2800" b="1">
                <a:latin typeface="华文楷体" panose="02010600040101010101" pitchFamily="2" charset="-122"/>
                <a:ea typeface="华文楷体" panose="02010600040101010101" pitchFamily="2" charset="-122"/>
              </a:rPr>
              <a:t>（</a:t>
            </a:r>
            <a:r>
              <a:rPr lang="en-US" altLang="zh-CN" sz="2800" b="1">
                <a:latin typeface="华文楷体" panose="02010600040101010101" pitchFamily="2" charset="-122"/>
                <a:ea typeface="华文楷体" panose="02010600040101010101" pitchFamily="2" charset="-122"/>
              </a:rPr>
              <a:t>1</a:t>
            </a:r>
            <a:r>
              <a:rPr lang="zh-CN" altLang="en-US" sz="2800" b="1">
                <a:latin typeface="华文楷体" panose="02010600040101010101" pitchFamily="2" charset="-122"/>
                <a:ea typeface="华文楷体" panose="02010600040101010101" pitchFamily="2" charset="-122"/>
              </a:rPr>
              <a:t>）简述甲国的地理位置。</a:t>
            </a:r>
          </a:p>
        </p:txBody>
      </p:sp>
      <p:sp>
        <p:nvSpPr>
          <p:cNvPr id="4" name="矩形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C1C93FF6-EF61-4F6C-B15E-AB4DA5AC455E}"/>
              </a:ext>
            </a:extLst>
          </p:cNvPr>
          <p:cNvSpPr/>
          <p:nvPr/>
        </p:nvSpPr>
        <p:spPr>
          <a:xfrm>
            <a:off x="384660" y="1714283"/>
            <a:ext cx="4408867" cy="2677656"/>
          </a:xfrm>
          <a:prstGeom prst="rect">
            <a:avLst/>
          </a:prstGeom>
        </p:spPr>
        <p:txBody>
          <a:bodyPr wrap="square">
            <a:spAutoFit/>
          </a:bodyPr>
          <a:lstStyle/>
          <a:p>
            <a:r>
              <a:rPr lang="zh-CN" altLang="en-US" sz="2800" b="1">
                <a:solidFill>
                  <a:srgbClr val="FF0000"/>
                </a:solidFill>
                <a:latin typeface="华文楷体" panose="02010600040101010101" pitchFamily="2" charset="-122"/>
                <a:ea typeface="华文楷体" panose="02010600040101010101" pitchFamily="2" charset="-122"/>
              </a:rPr>
              <a:t>该国位于北半球、西半球，地处北美洲南部；位于低纬度地区（或位于热带）；东临加勒比海，西濒太平洋；北接洪都拉斯，南连哥斯达黎加。</a:t>
            </a:r>
          </a:p>
        </p:txBody>
      </p:sp>
      <p:sp>
        <p:nvSpPr>
          <p:cNvPr id="5" name="矩形 4">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F6316CE-50CE-4D5D-9155-66E35DF20673}"/>
              </a:ext>
            </a:extLst>
          </p:cNvPr>
          <p:cNvSpPr/>
          <p:nvPr/>
        </p:nvSpPr>
        <p:spPr>
          <a:xfrm>
            <a:off x="384660" y="4314030"/>
            <a:ext cx="4408867" cy="954107"/>
          </a:xfrm>
          <a:prstGeom prst="rect">
            <a:avLst/>
          </a:prstGeom>
        </p:spPr>
        <p:txBody>
          <a:bodyPr wrap="square">
            <a:spAutoFit/>
          </a:bodyPr>
          <a:lstStyle/>
          <a:p>
            <a:r>
              <a:rPr lang="zh-CN" altLang="en-US" sz="2800" b="1">
                <a:latin typeface="华文楷体" panose="02010600040101010101" pitchFamily="2" charset="-122"/>
                <a:ea typeface="华文楷体" panose="02010600040101010101" pitchFamily="2" charset="-122"/>
              </a:rPr>
              <a:t>（</a:t>
            </a:r>
            <a:r>
              <a:rPr lang="en-US" altLang="zh-CN" sz="2800" b="1">
                <a:latin typeface="华文楷体" panose="02010600040101010101" pitchFamily="2" charset="-122"/>
                <a:ea typeface="华文楷体" panose="02010600040101010101" pitchFamily="2" charset="-122"/>
              </a:rPr>
              <a:t>2</a:t>
            </a:r>
            <a:r>
              <a:rPr lang="zh-CN" altLang="en-US" sz="2800" b="1">
                <a:latin typeface="华文楷体" panose="02010600040101010101" pitchFamily="2" charset="-122"/>
                <a:ea typeface="华文楷体" panose="02010600040101010101" pitchFamily="2" charset="-122"/>
              </a:rPr>
              <a:t>）根据甲国的地理位置特点，说明其优越性。</a:t>
            </a:r>
          </a:p>
        </p:txBody>
      </p:sp>
      <p:sp>
        <p:nvSpPr>
          <p:cNvPr id="6" name="矩形 5">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6BC2A81C-5291-4C1D-94FA-DCFA99CB9F85}"/>
              </a:ext>
            </a:extLst>
          </p:cNvPr>
          <p:cNvSpPr/>
          <p:nvPr/>
        </p:nvSpPr>
        <p:spPr>
          <a:xfrm>
            <a:off x="384660" y="5344666"/>
            <a:ext cx="11454464" cy="1384995"/>
          </a:xfrm>
          <a:prstGeom prst="rect">
            <a:avLst/>
          </a:prstGeom>
        </p:spPr>
        <p:txBody>
          <a:bodyPr wrap="square">
            <a:spAutoFit/>
          </a:bodyPr>
          <a:lstStyle/>
          <a:p>
            <a:r>
              <a:rPr lang="zh-CN" altLang="en-US" sz="2800" b="1">
                <a:solidFill>
                  <a:srgbClr val="FF0000"/>
                </a:solidFill>
                <a:latin typeface="华文楷体" panose="02010600040101010101" pitchFamily="2" charset="-122"/>
                <a:ea typeface="华文楷体" panose="02010600040101010101" pitchFamily="2" charset="-122"/>
              </a:rPr>
              <a:t>位于低纬，热带，热量条件充足；濒临大西洋和太平洋，有利于发展海洋运输业；靠近北美经济发达地区，市场广阔；邻国众多，有利于发展边境贸易和对外贸易。</a:t>
            </a:r>
          </a:p>
        </p:txBody>
      </p:sp>
    </p:spTree>
    <p:extLst>
      <p:ext uri="{BB962C8B-B14F-4D97-AF65-F5344CB8AC3E}">
        <p14:creationId xmlns:p14="http://schemas.microsoft.com/office/powerpoint/2010/main" val="3560277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七大洲"/>
          <p:cNvPicPr>
            <a:picLocks noChangeAspect="1"/>
          </p:cNvPicPr>
          <p:nvPr/>
        </p:nvPicPr>
        <p:blipFill>
          <a:blip r:embed="rId2"/>
          <a:srcRect t="1877"/>
          <a:stretch>
            <a:fillRect/>
          </a:stretch>
        </p:blipFill>
        <p:spPr>
          <a:xfrm>
            <a:off x="1748155" y="1560830"/>
            <a:ext cx="8695690" cy="5212080"/>
          </a:xfrm>
          <a:prstGeom prst="rect">
            <a:avLst/>
          </a:prstGeom>
        </p:spPr>
      </p:pic>
      <p:sp>
        <p:nvSpPr>
          <p:cNvPr id="11" name="右箭头 10"/>
          <p:cNvSpPr/>
          <p:nvPr/>
        </p:nvSpPr>
        <p:spPr>
          <a:xfrm>
            <a:off x="5488940" y="973456"/>
            <a:ext cx="1478280" cy="372745"/>
          </a:xfrm>
          <a:prstGeom prst="rightArrow">
            <a:avLst/>
          </a:prstGeom>
          <a:gradFill>
            <a:gsLst>
              <a:gs pos="10000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一、世界的海陆分布</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2100004" y="843280"/>
            <a:ext cx="3533340" cy="63402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none" rtlCol="0">
            <a:spAutoFit/>
          </a:bodyPr>
          <a:lstStyle/>
          <a:p>
            <a:pPr algn="l">
              <a:lnSpc>
                <a:spcPct val="110000"/>
              </a:lnSpc>
            </a:pPr>
            <a:r>
              <a:rPr lang="en-US" altLang="zh-CN" sz="3200"/>
              <a:t> 2</a:t>
            </a:r>
            <a:r>
              <a:rPr lang="zh-CN" altLang="en-US" sz="3200"/>
              <a:t>、海陆分布不均 </a:t>
            </a:r>
            <a:r>
              <a:rPr lang="zh-CN" altLang="en-US" sz="2800"/>
              <a:t> </a:t>
            </a:r>
          </a:p>
        </p:txBody>
      </p:sp>
      <p:sp>
        <p:nvSpPr>
          <p:cNvPr id="6" name="文本框 5"/>
          <p:cNvSpPr txBox="1"/>
          <p:nvPr/>
        </p:nvSpPr>
        <p:spPr>
          <a:xfrm>
            <a:off x="6967221" y="843280"/>
            <a:ext cx="2558415" cy="632460"/>
          </a:xfrm>
          <a:prstGeom prst="rect">
            <a:avLst/>
          </a:prstGeom>
          <a:gradFill>
            <a:gsLst>
              <a:gs pos="100000">
                <a:srgbClr val="FE4444"/>
              </a:gs>
              <a:gs pos="100000">
                <a:srgbClr val="832B2B"/>
              </a:gs>
            </a:gsLst>
            <a:lin ang="5400000" scaled="0"/>
          </a:gradFill>
          <a:ln>
            <a:noFill/>
          </a:ln>
          <a:effectLst>
            <a:outerShdw blurRad="63500" sx="102000" sy="102000" algn="ctr" rotWithShape="0">
              <a:prstClr val="black">
                <a:alpha val="40000"/>
              </a:prstClr>
            </a:outerShdw>
          </a:effectLst>
        </p:spPr>
        <p:txBody>
          <a:bodyPr wrap="none" rtlCol="0" anchor="t">
            <a:spAutoFit/>
          </a:bodyPr>
          <a:lstStyle/>
          <a:p>
            <a:pPr>
              <a:lnSpc>
                <a:spcPct val="110000"/>
              </a:lnSpc>
            </a:pPr>
            <a:r>
              <a:rPr lang="en-US" altLang="zh-CN" sz="2800">
                <a:sym typeface="+mn-ea"/>
              </a:rPr>
              <a:t>  </a:t>
            </a:r>
            <a:r>
              <a:rPr lang="zh-CN" altLang="en-US" sz="3200" b="1">
                <a:solidFill>
                  <a:schemeClr val="bg1"/>
                </a:solidFill>
                <a:sym typeface="+mn-ea"/>
              </a:rPr>
              <a:t>海洋＞陆地 </a:t>
            </a:r>
            <a:r>
              <a:rPr lang="zh-CN" altLang="en-US" sz="2800">
                <a:sym typeface="+mn-ea"/>
              </a:rPr>
              <a:t> </a:t>
            </a:r>
          </a:p>
        </p:txBody>
      </p:sp>
      <p:sp>
        <p:nvSpPr>
          <p:cNvPr id="7" name="等腰三角形 6"/>
          <p:cNvSpPr/>
          <p:nvPr/>
        </p:nvSpPr>
        <p:spPr>
          <a:xfrm rot="10800000">
            <a:off x="7921626" y="1475740"/>
            <a:ext cx="649605" cy="495300"/>
          </a:xfrm>
          <a:prstGeom prst="triangle">
            <a:avLst/>
          </a:prstGeom>
          <a:gradFill>
            <a:gsLst>
              <a:gs pos="10000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南北半球"/>
          <p:cNvPicPr>
            <a:picLocks noChangeAspect="1"/>
          </p:cNvPicPr>
          <p:nvPr/>
        </p:nvPicPr>
        <p:blipFill>
          <a:blip r:embed="rId3"/>
          <a:stretch>
            <a:fillRect/>
          </a:stretch>
        </p:blipFill>
        <p:spPr>
          <a:xfrm>
            <a:off x="1516381" y="1971040"/>
            <a:ext cx="9158605" cy="4323080"/>
          </a:xfrm>
          <a:prstGeom prst="rect">
            <a:avLst/>
          </a:prstGeom>
          <a:ln>
            <a:solidFill>
              <a:schemeClr val="tx1">
                <a:lumMod val="75000"/>
                <a:lumOff val="25000"/>
              </a:schemeClr>
            </a:solidFill>
          </a:ln>
        </p:spPr>
      </p:pic>
      <p:pic>
        <p:nvPicPr>
          <p:cNvPr id="9" name="图片 8" descr="东西半球_副本"/>
          <p:cNvPicPr>
            <a:picLocks noChangeAspect="1"/>
          </p:cNvPicPr>
          <p:nvPr/>
        </p:nvPicPr>
        <p:blipFill>
          <a:blip r:embed="rId4"/>
          <a:stretch>
            <a:fillRect/>
          </a:stretch>
        </p:blipFill>
        <p:spPr>
          <a:xfrm>
            <a:off x="1516381" y="1971041"/>
            <a:ext cx="9158605" cy="4322445"/>
          </a:xfrm>
          <a:prstGeom prst="rect">
            <a:avLst/>
          </a:prstGeom>
        </p:spPr>
      </p:pic>
      <p:sp>
        <p:nvSpPr>
          <p:cNvPr id="10" name="文本框 9"/>
          <p:cNvSpPr txBox="1"/>
          <p:nvPr/>
        </p:nvSpPr>
        <p:spPr>
          <a:xfrm>
            <a:off x="3788411" y="5120640"/>
            <a:ext cx="4615815" cy="1173480"/>
          </a:xfrm>
          <a:prstGeom prst="rect">
            <a:avLst/>
          </a:prstGeom>
          <a:gradFill>
            <a:gsLst>
              <a:gs pos="100000">
                <a:srgbClr val="FBFB11"/>
              </a:gs>
              <a:gs pos="100000">
                <a:srgbClr val="838309"/>
              </a:gs>
            </a:gsLst>
            <a:lin ang="5400000" scaled="0"/>
          </a:gradFill>
          <a:ln>
            <a:solidFill>
              <a:schemeClr val="tx1">
                <a:lumMod val="75000"/>
                <a:lumOff val="25000"/>
              </a:schemeClr>
            </a:solidFill>
          </a:ln>
        </p:spPr>
        <p:txBody>
          <a:bodyPr wrap="square" rtlCol="0">
            <a:spAutoFit/>
          </a:bodyPr>
          <a:lstStyle/>
          <a:p>
            <a:pPr>
              <a:lnSpc>
                <a:spcPct val="110000"/>
              </a:lnSpc>
            </a:pPr>
            <a:r>
              <a:rPr lang="en-US" altLang="zh-CN" sz="3200">
                <a:effectLst>
                  <a:outerShdw blurRad="38100" dist="19050" dir="2700000" algn="tl" rotWithShape="0">
                    <a:schemeClr val="dk1">
                      <a:alpha val="40000"/>
                    </a:schemeClr>
                  </a:outerShdw>
                </a:effectLst>
              </a:rPr>
              <a:t> </a:t>
            </a:r>
            <a:r>
              <a:rPr lang="zh-CN" altLang="en-US" sz="3200">
                <a:effectLst>
                  <a:outerShdw blurRad="38100" dist="19050" dir="2700000" algn="tl" rotWithShape="0">
                    <a:schemeClr val="dk1">
                      <a:alpha val="40000"/>
                    </a:schemeClr>
                  </a:outerShdw>
                </a:effectLst>
              </a:rPr>
              <a:t>陆地：北半球＞南半球 </a:t>
            </a:r>
          </a:p>
          <a:p>
            <a:pPr>
              <a:lnSpc>
                <a:spcPct val="110000"/>
              </a:lnSpc>
            </a:pPr>
            <a:r>
              <a:rPr lang="zh-CN" altLang="en-US" sz="3200">
                <a:effectLst>
                  <a:outerShdw blurRad="38100" dist="19050" dir="2700000" algn="tl" rotWithShape="0">
                    <a:schemeClr val="dk1">
                      <a:alpha val="40000"/>
                    </a:schemeClr>
                  </a:outerShdw>
                </a:effectLst>
              </a:rPr>
              <a:t>              东半球＞西半球</a:t>
            </a:r>
          </a:p>
        </p:txBody>
      </p:sp>
    </p:spTree>
    <p:extLst>
      <p:ext uri="{BB962C8B-B14F-4D97-AF65-F5344CB8AC3E}">
        <p14:creationId xmlns:p14="http://schemas.microsoft.com/office/powerpoint/2010/main" val="16954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animBg="1"/>
      <p:bldP spid="10"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A7DFBC64-A903-4A4A-ADE3-95A1AA7AA19E}"/>
              </a:ext>
            </a:extLst>
          </p:cNvPr>
          <p:cNvSpPr>
            <a:spLocks noChangeArrowheads="1"/>
          </p:cNvSpPr>
          <p:nvPr/>
        </p:nvSpPr>
        <p:spPr bwMode="auto">
          <a:xfrm>
            <a:off x="592842" y="748738"/>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3200" b="1">
                <a:latin typeface="华文楷体" panose="02010600040101010101" pitchFamily="2" charset="-122"/>
                <a:ea typeface="华文楷体" panose="02010600040101010101" pitchFamily="2" charset="-122"/>
              </a:rPr>
              <a:t>4.</a:t>
            </a:r>
            <a:r>
              <a:rPr lang="zh-CN" altLang="en-US" sz="3200" b="1">
                <a:latin typeface="华文楷体" panose="02010600040101010101" pitchFamily="2" charset="-122"/>
                <a:ea typeface="华文楷体" panose="02010600040101010101" pitchFamily="2" charset="-122"/>
              </a:rPr>
              <a:t>交通位置</a:t>
            </a:r>
          </a:p>
        </p:txBody>
      </p:sp>
      <p:sp>
        <p:nvSpPr>
          <p:cNvPr id="3"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F5F56C9F-075C-4567-8D28-768A1C68EC60}"/>
              </a:ext>
            </a:extLst>
          </p:cNvPr>
          <p:cNvSpPr>
            <a:spLocks noChangeArrowheads="1"/>
          </p:cNvSpPr>
          <p:nvPr/>
        </p:nvSpPr>
        <p:spPr bwMode="auto">
          <a:xfrm>
            <a:off x="3114955" y="305631"/>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陆上交通</a:t>
            </a:r>
          </a:p>
        </p:txBody>
      </p:sp>
      <p:sp>
        <p:nvSpPr>
          <p:cNvPr id="4"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69F23E8A-59B0-4B6E-A3C4-4A35D94F4ACA}"/>
              </a:ext>
            </a:extLst>
          </p:cNvPr>
          <p:cNvSpPr>
            <a:spLocks noChangeArrowheads="1"/>
          </p:cNvSpPr>
          <p:nvPr/>
        </p:nvSpPr>
        <p:spPr bwMode="auto">
          <a:xfrm>
            <a:off x="3114955" y="1182793"/>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海上交通</a:t>
            </a:r>
          </a:p>
        </p:txBody>
      </p:sp>
      <p:sp>
        <p:nvSpPr>
          <p:cNvPr id="5" name="AutoShape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FD15B49A-C52B-49A9-AE4B-0A980DB01F08}"/>
              </a:ext>
            </a:extLst>
          </p:cNvPr>
          <p:cNvSpPr/>
          <p:nvPr/>
        </p:nvSpPr>
        <p:spPr bwMode="auto">
          <a:xfrm>
            <a:off x="2799515" y="305631"/>
            <a:ext cx="315440" cy="1461937"/>
          </a:xfrm>
          <a:prstGeom prst="leftBrace">
            <a:avLst>
              <a:gd name="adj1" fmla="val 8186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 name="AutoShape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25374A8-FBA8-4567-8CFA-CEAE04BB7E6F}"/>
              </a:ext>
            </a:extLst>
          </p:cNvPr>
          <p:cNvSpPr/>
          <p:nvPr/>
        </p:nvSpPr>
        <p:spPr bwMode="auto">
          <a:xfrm flipH="1">
            <a:off x="5368022" y="305631"/>
            <a:ext cx="177997" cy="1461937"/>
          </a:xfrm>
          <a:prstGeom prst="leftBrace">
            <a:avLst>
              <a:gd name="adj1" fmla="val 81868"/>
              <a:gd name="adj2" fmla="val 57929"/>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4CA66F6-6563-42A6-939E-7529CF972685}"/>
              </a:ext>
            </a:extLst>
          </p:cNvPr>
          <p:cNvSpPr>
            <a:spLocks noChangeArrowheads="1"/>
          </p:cNvSpPr>
          <p:nvPr/>
        </p:nvSpPr>
        <p:spPr bwMode="auto">
          <a:xfrm>
            <a:off x="5579143" y="516918"/>
            <a:ext cx="4891381" cy="107721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运费、大物流、转口贸易、商贸、腹地</a:t>
            </a:r>
          </a:p>
        </p:txBody>
      </p:sp>
      <p:sp>
        <p:nvSpPr>
          <p:cNvPr id="8"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1B3629D2-4F41-4474-899A-5460138FC153}"/>
              </a:ext>
            </a:extLst>
          </p:cNvPr>
          <p:cNvSpPr>
            <a:spLocks noChangeArrowheads="1"/>
          </p:cNvSpPr>
          <p:nvPr/>
        </p:nvSpPr>
        <p:spPr bwMode="auto">
          <a:xfrm>
            <a:off x="592842" y="2844225"/>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3200" b="1">
                <a:latin typeface="华文楷体" panose="02010600040101010101" pitchFamily="2" charset="-122"/>
                <a:ea typeface="华文楷体" panose="02010600040101010101" pitchFamily="2" charset="-122"/>
              </a:rPr>
              <a:t>5.</a:t>
            </a:r>
            <a:r>
              <a:rPr lang="zh-CN" altLang="en-US" sz="3200" b="1">
                <a:latin typeface="华文楷体" panose="02010600040101010101" pitchFamily="2" charset="-122"/>
                <a:ea typeface="华文楷体" panose="02010600040101010101" pitchFamily="2" charset="-122"/>
              </a:rPr>
              <a:t>经济位置</a:t>
            </a:r>
          </a:p>
        </p:txBody>
      </p:sp>
      <p:sp>
        <p:nvSpPr>
          <p:cNvPr id="9" name="AutoShape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958A50FC-3677-4585-99E2-1E2FA309D071}"/>
              </a:ext>
            </a:extLst>
          </p:cNvPr>
          <p:cNvSpPr/>
          <p:nvPr/>
        </p:nvSpPr>
        <p:spPr bwMode="auto">
          <a:xfrm>
            <a:off x="2719613" y="2405643"/>
            <a:ext cx="315440" cy="1461937"/>
          </a:xfrm>
          <a:prstGeom prst="leftBrace">
            <a:avLst>
              <a:gd name="adj1" fmla="val 8186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7DE1F970-2888-4523-9D61-5FBE781A7CB9}"/>
              </a:ext>
            </a:extLst>
          </p:cNvPr>
          <p:cNvSpPr>
            <a:spLocks noChangeArrowheads="1"/>
          </p:cNvSpPr>
          <p:nvPr/>
        </p:nvSpPr>
        <p:spPr bwMode="auto">
          <a:xfrm>
            <a:off x="3078075" y="2259450"/>
            <a:ext cx="3955546"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吸引资金、技术引进</a:t>
            </a:r>
          </a:p>
        </p:txBody>
      </p:sp>
      <p:sp>
        <p:nvSpPr>
          <p:cNvPr id="11"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AC883AC4-52C9-4A06-8AEC-D6EF058D4DD7}"/>
              </a:ext>
            </a:extLst>
          </p:cNvPr>
          <p:cNvSpPr>
            <a:spLocks noChangeArrowheads="1"/>
          </p:cNvSpPr>
          <p:nvPr/>
        </p:nvSpPr>
        <p:spPr bwMode="auto">
          <a:xfrm>
            <a:off x="3046200" y="3430578"/>
            <a:ext cx="6357432"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科研，技术发展；国际协作和分工</a:t>
            </a:r>
          </a:p>
        </p:txBody>
      </p:sp>
      <p:sp>
        <p:nvSpPr>
          <p:cNvPr id="12"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19682595-DF5A-4E2A-8141-A00A81283D19}"/>
              </a:ext>
            </a:extLst>
          </p:cNvPr>
          <p:cNvSpPr>
            <a:spLocks noChangeArrowheads="1"/>
          </p:cNvSpPr>
          <p:nvPr/>
        </p:nvSpPr>
        <p:spPr bwMode="auto">
          <a:xfrm>
            <a:off x="603989" y="5085904"/>
            <a:ext cx="2115624"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3200" b="1" dirty="0">
                <a:latin typeface="华文楷体" panose="02010600040101010101" pitchFamily="2" charset="-122"/>
                <a:ea typeface="华文楷体" panose="02010600040101010101" pitchFamily="2" charset="-122"/>
              </a:rPr>
              <a:t>6.</a:t>
            </a:r>
            <a:r>
              <a:rPr lang="zh-CN" altLang="en-US" sz="3200" b="1" dirty="0">
                <a:latin typeface="华文楷体" panose="02010600040101010101" pitchFamily="2" charset="-122"/>
                <a:ea typeface="华文楷体" panose="02010600040101010101" pitchFamily="2" charset="-122"/>
              </a:rPr>
              <a:t>政治位置</a:t>
            </a:r>
          </a:p>
        </p:txBody>
      </p:sp>
      <p:sp>
        <p:nvSpPr>
          <p:cNvPr id="13" name="AutoShape 3">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D34DFB8D-22B4-4497-8594-443BD46B2339}"/>
              </a:ext>
            </a:extLst>
          </p:cNvPr>
          <p:cNvSpPr/>
          <p:nvPr/>
        </p:nvSpPr>
        <p:spPr bwMode="auto">
          <a:xfrm>
            <a:off x="2796366" y="4680665"/>
            <a:ext cx="315440" cy="1461937"/>
          </a:xfrm>
          <a:prstGeom prst="leftBrace">
            <a:avLst>
              <a:gd name="adj1" fmla="val 81868"/>
              <a:gd name="adj2" fmla="val 50000"/>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F7E9BBD0-4578-483C-BB1B-A894FFFCBE60}"/>
              </a:ext>
            </a:extLst>
          </p:cNvPr>
          <p:cNvSpPr>
            <a:spLocks noChangeArrowheads="1"/>
          </p:cNvSpPr>
          <p:nvPr/>
        </p:nvSpPr>
        <p:spPr bwMode="auto">
          <a:xfrm>
            <a:off x="3078075" y="4583052"/>
            <a:ext cx="1919448"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政治中心</a:t>
            </a:r>
          </a:p>
        </p:txBody>
      </p:sp>
      <p:sp>
        <p:nvSpPr>
          <p:cNvPr id="16" name="Rectangle 27">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269E0B1D-6FBF-473E-829C-A8019B79CB8C}"/>
              </a:ext>
            </a:extLst>
          </p:cNvPr>
          <p:cNvSpPr>
            <a:spLocks noChangeArrowheads="1"/>
          </p:cNvSpPr>
          <p:nvPr/>
        </p:nvSpPr>
        <p:spPr bwMode="auto">
          <a:xfrm>
            <a:off x="3057347" y="5559407"/>
            <a:ext cx="2807570" cy="584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200" b="1">
                <a:latin typeface="华文楷体" panose="02010600040101010101" pitchFamily="2" charset="-122"/>
                <a:ea typeface="华文楷体" panose="02010600040101010101" pitchFamily="2" charset="-122"/>
              </a:rPr>
              <a:t>区域行政中心</a:t>
            </a:r>
          </a:p>
        </p:txBody>
      </p:sp>
      <p:sp>
        <p:nvSpPr>
          <p:cNvPr id="17" name="文本框 16">
            <a:extLst>
              <a:ext uri="{FF2B5EF4-FFF2-40B4-BE49-F238E27FC236}">
                <a16:creationId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 xmlns:a16="http://schemas.microsoft.com/office/drawing/2014/main" id="{085E8687-B348-47D7-96E9-C6695BC1CE3B}"/>
              </a:ext>
            </a:extLst>
          </p:cNvPr>
          <p:cNvSpPr txBox="1">
            <a:spLocks noChangeArrowheads="1"/>
          </p:cNvSpPr>
          <p:nvPr/>
        </p:nvSpPr>
        <p:spPr bwMode="auto">
          <a:xfrm>
            <a:off x="6339205" y="4572942"/>
            <a:ext cx="4131319" cy="156966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eaLnBrk="0" hangingPunct="0"/>
            <a:r>
              <a:rPr lang="zh-CN" altLang="en-US" sz="3200" b="1" dirty="0">
                <a:latin typeface="华文楷体" panose="02010600040101010101" pitchFamily="2" charset="-122"/>
                <a:ea typeface="华文楷体" panose="02010600040101010101" pitchFamily="2" charset="-122"/>
              </a:rPr>
              <a:t>如果题目问的是</a:t>
            </a:r>
            <a:r>
              <a:rPr lang="zh-CN" altLang="en-US" sz="3200" b="1" dirty="0">
                <a:solidFill>
                  <a:srgbClr val="FF0000"/>
                </a:solidFill>
                <a:latin typeface="华文楷体" panose="02010600040101010101" pitchFamily="2" charset="-122"/>
                <a:ea typeface="华文楷体" panose="02010600040101010101" pitchFamily="2" charset="-122"/>
              </a:rPr>
              <a:t>地理位置的优越性</a:t>
            </a:r>
            <a:r>
              <a:rPr lang="zh-CN" altLang="en-US" sz="3200" b="1" dirty="0">
                <a:latin typeface="华文楷体" panose="02010600040101010101" pitchFamily="2" charset="-122"/>
                <a:ea typeface="华文楷体" panose="02010600040101010101" pitchFamily="2" charset="-122"/>
              </a:rPr>
              <a:t>就只答“评价中好的方面”</a:t>
            </a:r>
          </a:p>
        </p:txBody>
      </p:sp>
    </p:spTree>
    <p:extLst>
      <p:ext uri="{BB962C8B-B14F-4D97-AF65-F5344CB8AC3E}">
        <p14:creationId xmlns:p14="http://schemas.microsoft.com/office/powerpoint/2010/main" val="4197916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xmlns=""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B41311D-0CE4-486C-BE0F-F3CE3ACFBA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772400" y="127000"/>
            <a:ext cx="4419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xmlns=""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98F6F25-5C15-4A7D-BE44-E757D4D85DEA}"/>
              </a:ext>
            </a:extLst>
          </p:cNvPr>
          <p:cNvSpPr/>
          <p:nvPr/>
        </p:nvSpPr>
        <p:spPr>
          <a:xfrm>
            <a:off x="558621" y="452276"/>
            <a:ext cx="6890197" cy="584775"/>
          </a:xfrm>
          <a:prstGeom prst="rect">
            <a:avLst/>
          </a:prstGeom>
        </p:spPr>
        <p:txBody>
          <a:bodyPr wrap="square">
            <a:spAutoFit/>
          </a:bodyPr>
          <a:lstStyle/>
          <a:p>
            <a:pPr algn="just">
              <a:spcAft>
                <a:spcPct val="0"/>
              </a:spcAft>
              <a:tabLst>
                <a:tab pos="2340610" algn="l"/>
              </a:tabLst>
              <a:defRPr/>
            </a:pPr>
            <a:r>
              <a:rPr lang="zh-CN" altLang="zh-CN" sz="3200" b="1" kern="100">
                <a:latin typeface="宋体" pitchFamily="2" charset="-122"/>
                <a:ea typeface="宋体" panose="02010600030101010101" pitchFamily="2" charset="-122"/>
                <a:cs typeface="Times New Roman"/>
              </a:rPr>
              <a:t>简述阿根廷地理位置特征及其意义</a:t>
            </a:r>
            <a:r>
              <a:rPr lang="zh-CN" altLang="zh-CN" sz="3200" b="1" kern="100" smtClean="0">
                <a:latin typeface="宋体" pitchFamily="2" charset="-122"/>
                <a:ea typeface="宋体" panose="02010600030101010101" pitchFamily="2" charset="-122"/>
                <a:cs typeface="Times New Roman"/>
              </a:rPr>
              <a:t>。</a:t>
            </a:r>
            <a:endParaRPr lang="zh-CN" altLang="zh-CN" sz="3200" b="1" kern="100">
              <a:latin typeface="宋体" pitchFamily="2" charset="-122"/>
              <a:ea typeface="宋体" panose="02010600030101010101" pitchFamily="2" charset="-122"/>
              <a:cs typeface="Courier New" panose="02070309020205020404"/>
            </a:endParaRPr>
          </a:p>
        </p:txBody>
      </p:sp>
      <p:sp>
        <p:nvSpPr>
          <p:cNvPr id="4" name="矩形 3">
            <a:extLst>
              <a:ext uri="{FF2B5EF4-FFF2-40B4-BE49-F238E27FC236}">
                <a16:creationId xmlns:a16="http://schemas.microsoft.com/office/drawing/2014/main" xmlns=""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3A4E4AF-20D9-4462-978A-8C39ED0C6A97}"/>
              </a:ext>
            </a:extLst>
          </p:cNvPr>
          <p:cNvSpPr>
            <a:spLocks noChangeArrowheads="1"/>
          </p:cNvSpPr>
          <p:nvPr/>
        </p:nvSpPr>
        <p:spPr bwMode="auto">
          <a:xfrm>
            <a:off x="334852" y="1341235"/>
            <a:ext cx="7437548" cy="2554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b="1">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位置：跨热带、亚热带、温带三带；阿根廷位于南美洲东南部；东濒大西洋，西接安第斯山脉，南与南极洲隔海相望；西邻智利，北与玻利维亚、巴拉圭交界，东北与乌拉圭、巴西接壤。</a:t>
            </a:r>
            <a:endParaRPr lang="zh-CN" altLang="en-US" sz="3200" b="1">
              <a:solidFill>
                <a:srgbClr val="FF0000"/>
              </a:solidFill>
              <a:latin typeface="华文楷体" pitchFamily="2" charset="-122"/>
              <a:ea typeface="华文楷体"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xmlns=""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BA084A-609A-426D-88A2-2DEEE8E17F10}"/>
              </a:ext>
            </a:extLst>
          </p:cNvPr>
          <p:cNvSpPr>
            <a:spLocks noChangeArrowheads="1"/>
          </p:cNvSpPr>
          <p:nvPr/>
        </p:nvSpPr>
        <p:spPr bwMode="auto">
          <a:xfrm>
            <a:off x="334852" y="4041972"/>
            <a:ext cx="7337736" cy="2554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b="1">
                <a:latin typeface="华文楷体" panose="02010600040101010101" pitchFamily="2" charset="-122"/>
                <a:ea typeface="华文楷体" panose="02010600040101010101" pitchFamily="2" charset="-122"/>
                <a:cs typeface="Times New Roman" panose="02020603050405020304" pitchFamily="18" charset="0"/>
              </a:rPr>
              <a:t>意义：纬度跨度大，地表热量迥异，有利于多种</a:t>
            </a:r>
            <a:r>
              <a:rPr lang="zh-CN" altLang="zh-CN" sz="3200" b="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农作物</a:t>
            </a:r>
            <a:r>
              <a:rPr lang="zh-CN" altLang="zh-CN" sz="3200" b="1">
                <a:latin typeface="华文楷体" panose="02010600040101010101" pitchFamily="2" charset="-122"/>
                <a:ea typeface="华文楷体" panose="02010600040101010101" pitchFamily="2" charset="-122"/>
                <a:cs typeface="Times New Roman" panose="02020603050405020304" pitchFamily="18" charset="0"/>
              </a:rPr>
              <a:t>生长；海岸线长，利于</a:t>
            </a:r>
            <a:r>
              <a:rPr lang="zh-CN" altLang="zh-CN" sz="3200" b="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海洋资源开发与海洋运输</a:t>
            </a:r>
            <a:r>
              <a:rPr lang="zh-CN" altLang="zh-CN" sz="3200" b="1">
                <a:latin typeface="华文楷体" panose="02010600040101010101" pitchFamily="2" charset="-122"/>
                <a:ea typeface="华文楷体" panose="02010600040101010101" pitchFamily="2" charset="-122"/>
                <a:cs typeface="Times New Roman" panose="02020603050405020304" pitchFamily="18" charset="0"/>
              </a:rPr>
              <a:t>；成为</a:t>
            </a:r>
            <a:r>
              <a:rPr lang="zh-CN" altLang="zh-CN" sz="3200" b="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南极科学考察</a:t>
            </a:r>
            <a:r>
              <a:rPr lang="zh-CN" altLang="zh-CN" sz="3200" b="1">
                <a:latin typeface="华文楷体" panose="02010600040101010101" pitchFamily="2" charset="-122"/>
                <a:ea typeface="华文楷体" panose="02010600040101010101" pitchFamily="2" charset="-122"/>
                <a:cs typeface="Times New Roman" panose="02020603050405020304" pitchFamily="18" charset="0"/>
              </a:rPr>
              <a:t>休整、给养补充的基地</a:t>
            </a:r>
            <a:r>
              <a:rPr lang="zh-CN" altLang="en-US" sz="3200" b="1">
                <a:latin typeface="华文楷体" panose="02010600040101010101" pitchFamily="2" charset="-122"/>
                <a:ea typeface="华文楷体" panose="02010600040101010101" pitchFamily="2" charset="-122"/>
                <a:cs typeface="Times New Roman" panose="02020603050405020304" pitchFamily="18" charset="0"/>
              </a:rPr>
              <a:t>；</a:t>
            </a:r>
            <a:r>
              <a:rPr lang="zh-CN" altLang="zh-CN" sz="3200" b="1">
                <a:latin typeface="华文楷体" panose="02010600040101010101" pitchFamily="2" charset="-122"/>
                <a:ea typeface="华文楷体" panose="02010600040101010101" pitchFamily="2" charset="-122"/>
                <a:cs typeface="Times New Roman" panose="02020603050405020304" pitchFamily="18" charset="0"/>
              </a:rPr>
              <a:t>与多国接壤，利于</a:t>
            </a:r>
            <a:r>
              <a:rPr lang="zh-CN" altLang="zh-CN" sz="3200" b="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与邻国的交往与合作</a:t>
            </a:r>
            <a:r>
              <a:rPr lang="zh-CN" altLang="en-US" sz="3200" b="1">
                <a:solidFill>
                  <a:srgbClr val="002060"/>
                </a:solidFill>
                <a:latin typeface="华文楷体" panose="02010600040101010101" pitchFamily="2" charset="-122"/>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988544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 (2)"/>
          <p:cNvPicPr>
            <a:picLocks noChangeAspect="1"/>
          </p:cNvPicPr>
          <p:nvPr/>
        </p:nvPicPr>
        <p:blipFill>
          <a:blip r:embed="rId2"/>
          <a:srcRect t="3531" b="3516"/>
          <a:stretch>
            <a:fillRect/>
          </a:stretch>
        </p:blipFill>
        <p:spPr>
          <a:xfrm>
            <a:off x="2244005" y="1584013"/>
            <a:ext cx="3937000" cy="3943985"/>
          </a:xfrm>
          <a:prstGeom prst="rect">
            <a:avLst/>
          </a:prstGeom>
          <a:ln>
            <a:solidFill>
              <a:schemeClr val="tx1">
                <a:lumMod val="95000"/>
                <a:lumOff val="5000"/>
              </a:schemeClr>
            </a:solidFill>
          </a:ln>
        </p:spPr>
      </p:pic>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一、世界的海陆分布</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2244149" y="813435"/>
            <a:ext cx="3943708" cy="63402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none" rtlCol="0">
            <a:spAutoFit/>
          </a:bodyPr>
          <a:lstStyle/>
          <a:p>
            <a:pPr algn="l">
              <a:lnSpc>
                <a:spcPct val="110000"/>
              </a:lnSpc>
            </a:pPr>
            <a:r>
              <a:rPr lang="en-US" altLang="zh-CN" sz="3200"/>
              <a:t> 3</a:t>
            </a:r>
            <a:r>
              <a:rPr lang="zh-CN" altLang="en-US" sz="3200"/>
              <a:t>、陆半球与水半球 </a:t>
            </a:r>
            <a:r>
              <a:rPr lang="zh-CN" altLang="en-US" sz="2800"/>
              <a:t> </a:t>
            </a:r>
          </a:p>
        </p:txBody>
      </p:sp>
      <p:pic>
        <p:nvPicPr>
          <p:cNvPr id="8" name="图片 7" descr="u=40290452,547870863&amp;fm=26&amp;gp=0"/>
          <p:cNvPicPr>
            <a:picLocks noChangeAspect="1"/>
          </p:cNvPicPr>
          <p:nvPr/>
        </p:nvPicPr>
        <p:blipFill>
          <a:blip r:embed="rId3"/>
          <a:srcRect t="3106" b="4035"/>
          <a:stretch>
            <a:fillRect/>
          </a:stretch>
        </p:blipFill>
        <p:spPr>
          <a:xfrm>
            <a:off x="6204034" y="1584013"/>
            <a:ext cx="3937000" cy="3943985"/>
          </a:xfrm>
          <a:prstGeom prst="rect">
            <a:avLst/>
          </a:prstGeom>
          <a:ln>
            <a:solidFill>
              <a:schemeClr val="tx1">
                <a:lumMod val="95000"/>
                <a:lumOff val="5000"/>
              </a:schemeClr>
            </a:solidFill>
          </a:ln>
        </p:spPr>
      </p:pic>
      <p:sp>
        <p:nvSpPr>
          <p:cNvPr id="14" name="文本框 13"/>
          <p:cNvSpPr txBox="1"/>
          <p:nvPr/>
        </p:nvSpPr>
        <p:spPr>
          <a:xfrm>
            <a:off x="2244090" y="5580041"/>
            <a:ext cx="7896860" cy="1106170"/>
          </a:xfrm>
          <a:prstGeom prst="rect">
            <a:avLst/>
          </a:prstGeom>
          <a:solidFill>
            <a:schemeClr val="accent2">
              <a:lumMod val="40000"/>
              <a:lumOff val="60000"/>
              <a:alpha val="60000"/>
            </a:schemeClr>
          </a:solidFill>
          <a:ln>
            <a:solidFill>
              <a:schemeClr val="tx1">
                <a:lumMod val="95000"/>
                <a:lumOff val="5000"/>
              </a:schemeClr>
            </a:solidFill>
          </a:ln>
        </p:spPr>
        <p:txBody>
          <a:bodyPr wrap="square" rtlCol="0">
            <a:spAutoFit/>
          </a:bodyPr>
          <a:lstStyle/>
          <a:p>
            <a:pPr>
              <a:lnSpc>
                <a:spcPct val="110000"/>
              </a:lnSpc>
            </a:pPr>
            <a:r>
              <a:rPr lang="en-US" altLang="zh-CN" sz="2800"/>
              <a:t> </a:t>
            </a:r>
            <a:r>
              <a:rPr lang="zh-CN" altLang="en-US" sz="2800"/>
              <a:t>陆半球的陆地占全球陆地面积的</a:t>
            </a:r>
            <a:r>
              <a:rPr lang="en-US" altLang="zh-CN" sz="3200"/>
              <a:t>81%</a:t>
            </a:r>
            <a:r>
              <a:rPr lang="zh-CN" altLang="en-US" sz="2800"/>
              <a:t>。</a:t>
            </a:r>
            <a:endParaRPr lang="zh-CN" altLang="en-US" sz="2400"/>
          </a:p>
          <a:p>
            <a:pPr>
              <a:lnSpc>
                <a:spcPct val="110000"/>
              </a:lnSpc>
            </a:pPr>
            <a:r>
              <a:rPr lang="zh-CN" altLang="en-US" sz="2800"/>
              <a:t> 但在陆半球内，</a:t>
            </a:r>
            <a:r>
              <a:rPr lang="zh-CN" altLang="en-US" sz="2800">
                <a:solidFill>
                  <a:srgbClr val="FF0000"/>
                </a:solidFill>
              </a:rPr>
              <a:t>海洋面积（</a:t>
            </a:r>
            <a:r>
              <a:rPr lang="en-US" altLang="zh-CN" sz="2800">
                <a:solidFill>
                  <a:srgbClr val="FF0000"/>
                </a:solidFill>
              </a:rPr>
              <a:t>52.7%</a:t>
            </a:r>
            <a:r>
              <a:rPr lang="zh-CN" altLang="en-US" sz="2800">
                <a:solidFill>
                  <a:srgbClr val="FF0000"/>
                </a:solidFill>
              </a:rPr>
              <a:t>）＞陆地面积</a:t>
            </a:r>
            <a:r>
              <a:rPr lang="zh-CN" altLang="en-US" sz="2800"/>
              <a:t>。</a:t>
            </a:r>
          </a:p>
        </p:txBody>
      </p:sp>
      <p:sp>
        <p:nvSpPr>
          <p:cNvPr id="11268" name="椭圆 12291"/>
          <p:cNvSpPr/>
          <p:nvPr/>
        </p:nvSpPr>
        <p:spPr>
          <a:xfrm>
            <a:off x="4140201" y="3765551"/>
            <a:ext cx="144463" cy="142875"/>
          </a:xfrm>
          <a:prstGeom prst="ellipse">
            <a:avLst/>
          </a:prstGeom>
          <a:solidFill>
            <a:srgbClr val="FF0000"/>
          </a:solidFill>
          <a:ln w="635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p>
        </p:txBody>
      </p:sp>
      <p:sp>
        <p:nvSpPr>
          <p:cNvPr id="15" name="椭圆 12291"/>
          <p:cNvSpPr/>
          <p:nvPr/>
        </p:nvSpPr>
        <p:spPr>
          <a:xfrm>
            <a:off x="8100061" y="3528027"/>
            <a:ext cx="144463" cy="142875"/>
          </a:xfrm>
          <a:prstGeom prst="ellipse">
            <a:avLst/>
          </a:prstGeom>
          <a:solidFill>
            <a:srgbClr val="FF0000"/>
          </a:solidFill>
          <a:ln w="635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p>
        </p:txBody>
      </p:sp>
    </p:spTree>
    <p:extLst>
      <p:ext uri="{BB962C8B-B14F-4D97-AF65-F5344CB8AC3E}">
        <p14:creationId xmlns:p14="http://schemas.microsoft.com/office/powerpoint/2010/main" val="20749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774826" y="838200"/>
          <a:ext cx="8893175" cy="4903788"/>
        </p:xfrm>
        <a:graphic>
          <a:graphicData uri="http://schemas.openxmlformats.org/presentationml/2006/ole">
            <mc:AlternateContent xmlns:mc="http://schemas.openxmlformats.org/markup-compatibility/2006">
              <mc:Choice xmlns:v="urn:schemas-microsoft-com:vml" Requires="v">
                <p:oleObj spid="_x0000_s1040" name="位图图像" r:id="rId3" imgW="5563377" imgH="3067478" progId="Paint.Picture">
                  <p:embed/>
                </p:oleObj>
              </mc:Choice>
              <mc:Fallback>
                <p:oleObj name="位图图像" r:id="rId3" imgW="5563377" imgH="3067478" progId="Paint.Picture">
                  <p:embed/>
                  <p:pic>
                    <p:nvPicPr>
                      <p:cNvPr id="0" nam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4826" y="838200"/>
                        <a:ext cx="8893175" cy="4903788"/>
                      </a:xfrm>
                      <a:prstGeom prst="rect">
                        <a:avLst/>
                      </a:prstGeom>
                      <a:noFill/>
                      <a:ln>
                        <a:noFill/>
                      </a:ln>
                      <a:effectLst/>
                    </p:spPr>
                  </p:pic>
                </p:oleObj>
              </mc:Fallback>
            </mc:AlternateContent>
          </a:graphicData>
        </a:graphic>
      </p:graphicFrame>
      <p:sp>
        <p:nvSpPr>
          <p:cNvPr id="186371" name="Text Box 3"/>
          <p:cNvSpPr txBox="1">
            <a:spLocks noChangeArrowheads="1"/>
          </p:cNvSpPr>
          <p:nvPr/>
        </p:nvSpPr>
        <p:spPr bwMode="auto">
          <a:xfrm>
            <a:off x="6051550" y="26384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FF0000"/>
                </a:solidFill>
              </a:rPr>
              <a:t>大陆</a:t>
            </a:r>
          </a:p>
        </p:txBody>
      </p:sp>
      <p:sp>
        <p:nvSpPr>
          <p:cNvPr id="186372" name="Text Box 4"/>
          <p:cNvSpPr txBox="1">
            <a:spLocks noChangeArrowheads="1"/>
          </p:cNvSpPr>
          <p:nvPr/>
        </p:nvSpPr>
        <p:spPr bwMode="auto">
          <a:xfrm>
            <a:off x="6923088" y="3221039"/>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FF0000"/>
                </a:solidFill>
              </a:rPr>
              <a:t>岛屿</a:t>
            </a:r>
          </a:p>
        </p:txBody>
      </p:sp>
      <p:sp>
        <p:nvSpPr>
          <p:cNvPr id="186373" name="Text Box 5"/>
          <p:cNvSpPr txBox="1">
            <a:spLocks noChangeArrowheads="1"/>
          </p:cNvSpPr>
          <p:nvPr/>
        </p:nvSpPr>
        <p:spPr bwMode="auto">
          <a:xfrm>
            <a:off x="6853238" y="838201"/>
            <a:ext cx="28067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chemeClr val="tx2"/>
                </a:solidFill>
              </a:rPr>
              <a:t>  </a:t>
            </a:r>
            <a:r>
              <a:rPr lang="zh-CN" altLang="en-US" sz="2800" b="1">
                <a:solidFill>
                  <a:schemeClr val="tx2"/>
                </a:solidFill>
              </a:rPr>
              <a:t>亚欧大陆</a:t>
            </a:r>
          </a:p>
          <a:p>
            <a:pPr eaLnBrk="1" hangingPunct="1">
              <a:spcBef>
                <a:spcPct val="50000"/>
              </a:spcBef>
            </a:pPr>
            <a:r>
              <a:rPr lang="en-US" altLang="zh-CN" sz="2000" b="1">
                <a:solidFill>
                  <a:schemeClr val="tx2"/>
                </a:solidFill>
              </a:rPr>
              <a:t>(</a:t>
            </a:r>
            <a:r>
              <a:rPr lang="zh-CN" altLang="en-US" sz="2000" b="1">
                <a:solidFill>
                  <a:schemeClr val="tx2"/>
                </a:solidFill>
              </a:rPr>
              <a:t>世界最大的大陆）</a:t>
            </a:r>
          </a:p>
        </p:txBody>
      </p:sp>
      <p:sp>
        <p:nvSpPr>
          <p:cNvPr id="186374" name="Text Box 6"/>
          <p:cNvSpPr txBox="1">
            <a:spLocks noChangeArrowheads="1"/>
          </p:cNvSpPr>
          <p:nvPr/>
        </p:nvSpPr>
        <p:spPr bwMode="auto">
          <a:xfrm>
            <a:off x="4213226" y="415926"/>
            <a:ext cx="23971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solidFill>
                  <a:schemeClr val="tx2"/>
                </a:solidFill>
                <a:ea typeface="黑体" panose="02010609060101010101" pitchFamily="49" charset="-122"/>
              </a:rPr>
              <a:t>       </a:t>
            </a:r>
            <a:r>
              <a:rPr lang="zh-CN" altLang="en-US" sz="1800" b="1">
                <a:solidFill>
                  <a:schemeClr val="tx2"/>
                </a:solidFill>
                <a:ea typeface="黑体" panose="02010609060101010101" pitchFamily="49" charset="-122"/>
              </a:rPr>
              <a:t>格陵兰岛</a:t>
            </a:r>
          </a:p>
          <a:p>
            <a:pPr eaLnBrk="1" hangingPunct="1">
              <a:spcBef>
                <a:spcPct val="50000"/>
              </a:spcBef>
            </a:pPr>
            <a:r>
              <a:rPr lang="zh-CN" altLang="en-US" sz="1800">
                <a:solidFill>
                  <a:schemeClr val="tx2"/>
                </a:solidFill>
                <a:ea typeface="黑体" panose="02010609060101010101" pitchFamily="49" charset="-122"/>
              </a:rPr>
              <a:t>（世界最大的岛屿）</a:t>
            </a:r>
          </a:p>
        </p:txBody>
      </p:sp>
      <p:sp>
        <p:nvSpPr>
          <p:cNvPr id="186375" name="Text Box 7"/>
          <p:cNvSpPr txBox="1">
            <a:spLocks noChangeArrowheads="1"/>
          </p:cNvSpPr>
          <p:nvPr/>
        </p:nvSpPr>
        <p:spPr bwMode="auto">
          <a:xfrm>
            <a:off x="7947026" y="3540126"/>
            <a:ext cx="23034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b="1">
                <a:solidFill>
                  <a:schemeClr val="tx2"/>
                </a:solidFill>
                <a:ea typeface="黑体" panose="02010609060101010101" pitchFamily="49" charset="-122"/>
              </a:rPr>
              <a:t>     </a:t>
            </a:r>
            <a:r>
              <a:rPr lang="zh-CN" altLang="en-US" sz="1800" b="1">
                <a:solidFill>
                  <a:schemeClr val="tx2"/>
                </a:solidFill>
                <a:ea typeface="黑体" panose="02010609060101010101" pitchFamily="49" charset="-122"/>
              </a:rPr>
              <a:t>澳大利亚大陆</a:t>
            </a:r>
          </a:p>
          <a:p>
            <a:pPr eaLnBrk="1" hangingPunct="1">
              <a:spcBef>
                <a:spcPct val="50000"/>
              </a:spcBef>
            </a:pPr>
            <a:r>
              <a:rPr lang="zh-CN" altLang="en-US" sz="1800" b="1">
                <a:solidFill>
                  <a:schemeClr val="tx2"/>
                </a:solidFill>
                <a:ea typeface="黑体" panose="02010609060101010101" pitchFamily="49" charset="-122"/>
              </a:rPr>
              <a:t>（</a:t>
            </a:r>
            <a:r>
              <a:rPr lang="zh-CN" altLang="en-US" sz="1800">
                <a:solidFill>
                  <a:schemeClr val="tx2"/>
                </a:solidFill>
                <a:ea typeface="黑体" panose="02010609060101010101" pitchFamily="49" charset="-122"/>
              </a:rPr>
              <a:t>世界最小的大陆）</a:t>
            </a:r>
          </a:p>
        </p:txBody>
      </p:sp>
      <p:sp>
        <p:nvSpPr>
          <p:cNvPr id="186376" name="Text Box 8"/>
          <p:cNvSpPr txBox="1">
            <a:spLocks noChangeArrowheads="1"/>
          </p:cNvSpPr>
          <p:nvPr/>
        </p:nvSpPr>
        <p:spPr bwMode="auto">
          <a:xfrm>
            <a:off x="7575550" y="2528889"/>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FF0000"/>
                </a:solidFill>
              </a:rPr>
              <a:t>半岛</a:t>
            </a:r>
          </a:p>
        </p:txBody>
      </p:sp>
      <p:sp>
        <p:nvSpPr>
          <p:cNvPr id="186377" name="Text Box 9"/>
          <p:cNvSpPr txBox="1">
            <a:spLocks noChangeArrowheads="1"/>
          </p:cNvSpPr>
          <p:nvPr/>
        </p:nvSpPr>
        <p:spPr bwMode="auto">
          <a:xfrm>
            <a:off x="5965826" y="1858963"/>
            <a:ext cx="2397125"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b="1">
                <a:solidFill>
                  <a:schemeClr val="tx2"/>
                </a:solidFill>
                <a:ea typeface="黑体" panose="02010609060101010101" pitchFamily="49" charset="-122"/>
              </a:rPr>
              <a:t>世界最大的半岛</a:t>
            </a:r>
          </a:p>
          <a:p>
            <a:pPr eaLnBrk="1" hangingPunct="1">
              <a:spcBef>
                <a:spcPct val="50000"/>
              </a:spcBef>
            </a:pPr>
            <a:r>
              <a:rPr lang="zh-CN" altLang="en-US" sz="1800">
                <a:solidFill>
                  <a:schemeClr val="tx2"/>
                </a:solidFill>
                <a:ea typeface="黑体" panose="02010609060101010101" pitchFamily="49" charset="-122"/>
              </a:rPr>
              <a:t>（阿拉伯半岛）</a:t>
            </a:r>
          </a:p>
        </p:txBody>
      </p:sp>
      <p:sp>
        <p:nvSpPr>
          <p:cNvPr id="186380" name="Text Box 12"/>
          <p:cNvSpPr txBox="1">
            <a:spLocks noChangeArrowheads="1"/>
          </p:cNvSpPr>
          <p:nvPr/>
        </p:nvSpPr>
        <p:spPr bwMode="auto">
          <a:xfrm>
            <a:off x="0" y="4532314"/>
            <a:ext cx="4572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FF0000"/>
                </a:solidFill>
              </a:rPr>
              <a:t>大陆</a:t>
            </a:r>
            <a:r>
              <a:rPr lang="zh-CN" altLang="en-US" b="1" dirty="0">
                <a:solidFill>
                  <a:srgbClr val="FF0000"/>
                </a:solidFill>
              </a:rPr>
              <a:t>、岛屿、大洲的概念</a:t>
            </a:r>
          </a:p>
          <a:p>
            <a:pPr eaLnBrk="1" hangingPunct="1">
              <a:spcBef>
                <a:spcPct val="20000"/>
              </a:spcBef>
            </a:pPr>
            <a:r>
              <a:rPr lang="zh-CN" altLang="en-US" b="1" dirty="0"/>
              <a:t> 大陆</a:t>
            </a:r>
            <a:r>
              <a:rPr lang="en-US" altLang="zh-CN" b="1" dirty="0"/>
              <a:t>——</a:t>
            </a:r>
            <a:r>
              <a:rPr lang="zh-CN" altLang="en-US" b="1" dirty="0"/>
              <a:t>面积广大的陆地       </a:t>
            </a:r>
          </a:p>
          <a:p>
            <a:pPr eaLnBrk="1" hangingPunct="1">
              <a:spcBef>
                <a:spcPct val="20000"/>
              </a:spcBef>
            </a:pPr>
            <a:r>
              <a:rPr lang="zh-CN" altLang="en-US" b="1" dirty="0"/>
              <a:t>岛屿</a:t>
            </a:r>
            <a:r>
              <a:rPr lang="en-US" altLang="zh-CN" b="1" dirty="0"/>
              <a:t>——</a:t>
            </a:r>
            <a:r>
              <a:rPr lang="zh-CN" altLang="en-US" b="1" dirty="0"/>
              <a:t>面积较小的陆地</a:t>
            </a:r>
          </a:p>
          <a:p>
            <a:pPr eaLnBrk="1" hangingPunct="1">
              <a:spcBef>
                <a:spcPct val="20000"/>
              </a:spcBef>
            </a:pPr>
            <a:r>
              <a:rPr lang="zh-CN" altLang="en-US" b="1" dirty="0"/>
              <a:t>半岛</a:t>
            </a:r>
            <a:r>
              <a:rPr lang="en-US" altLang="zh-CN" b="1" dirty="0"/>
              <a:t>——</a:t>
            </a:r>
            <a:r>
              <a:rPr lang="zh-CN" altLang="en-US" b="1" dirty="0"/>
              <a:t>大陆向海洋延伸的部分</a:t>
            </a:r>
          </a:p>
          <a:p>
            <a:pPr eaLnBrk="1" hangingPunct="1">
              <a:spcBef>
                <a:spcPct val="20000"/>
              </a:spcBef>
            </a:pPr>
            <a:r>
              <a:rPr lang="zh-CN" altLang="en-US" b="1" dirty="0"/>
              <a:t>大洲</a:t>
            </a:r>
            <a:r>
              <a:rPr lang="en-US" altLang="zh-CN" b="1" dirty="0"/>
              <a:t>——</a:t>
            </a:r>
            <a:r>
              <a:rPr lang="zh-CN" altLang="en-US" b="1" dirty="0"/>
              <a:t>大陆和它附近的岛屿</a:t>
            </a:r>
          </a:p>
        </p:txBody>
      </p:sp>
      <p:sp>
        <p:nvSpPr>
          <p:cNvPr id="12" name="文本框 11"/>
          <p:cNvSpPr txBox="1"/>
          <p:nvPr/>
        </p:nvSpPr>
        <p:spPr>
          <a:xfrm>
            <a:off x="0" y="2948"/>
            <a:ext cx="4213226" cy="645160"/>
          </a:xfrm>
          <a:prstGeom prst="rect">
            <a:avLst/>
          </a:prstGeom>
          <a:gradFill>
            <a:gsLst>
              <a:gs pos="100000">
                <a:srgbClr val="0D2FFD"/>
              </a:gs>
              <a:gs pos="100000">
                <a:srgbClr val="034373"/>
              </a:gs>
            </a:gsLst>
            <a:lin ang="5400000" scaled="0"/>
          </a:gradFill>
        </p:spPr>
        <p:txBody>
          <a:bodyPr wrap="square" rtlCol="0">
            <a:spAutoFit/>
          </a:bodyPr>
          <a:lstStyle/>
          <a:p>
            <a:pPr>
              <a:lnSpc>
                <a:spcPct val="100000"/>
              </a:lnSpc>
            </a:pPr>
            <a:r>
              <a:rPr lang="en-US" altLang="zh-CN"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a:t>
            </a:r>
            <a:r>
              <a:rPr lang="zh-CN" altLang="en-US" sz="36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陆地</a:t>
            </a:r>
            <a:endParaRPr lang="zh-CN" altLang="en-US" sz="3600"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50399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6380">
                                            <p:txEl>
                                              <p:pRg st="0" end="0"/>
                                            </p:txEl>
                                          </p:spTgt>
                                        </p:tgtEl>
                                        <p:attrNameLst>
                                          <p:attrName>style.visibility</p:attrName>
                                        </p:attrNameLst>
                                      </p:cBhvr>
                                      <p:to>
                                        <p:strVal val="visible"/>
                                      </p:to>
                                    </p:set>
                                    <p:animEffect transition="in" filter="blinds(horizontal)">
                                      <p:cBhvr>
                                        <p:cTn id="7" dur="500"/>
                                        <p:tgtEl>
                                          <p:spTgt spid="1863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6380">
                                            <p:txEl>
                                              <p:pRg st="1" end="1"/>
                                            </p:txEl>
                                          </p:spTgt>
                                        </p:tgtEl>
                                        <p:attrNameLst>
                                          <p:attrName>style.visibility</p:attrName>
                                        </p:attrNameLst>
                                      </p:cBhvr>
                                      <p:to>
                                        <p:strVal val="visible"/>
                                      </p:to>
                                    </p:set>
                                    <p:animEffect transition="in" filter="blinds(horizontal)">
                                      <p:cBhvr>
                                        <p:cTn id="12" dur="500"/>
                                        <p:tgtEl>
                                          <p:spTgt spid="1863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6371"/>
                                        </p:tgtEl>
                                        <p:attrNameLst>
                                          <p:attrName>style.visibility</p:attrName>
                                        </p:attrNameLst>
                                      </p:cBhvr>
                                      <p:to>
                                        <p:strVal val="visible"/>
                                      </p:to>
                                    </p:set>
                                    <p:animEffect transition="in" filter="dissolve">
                                      <p:cBhvr>
                                        <p:cTn id="17" dur="500"/>
                                        <p:tgtEl>
                                          <p:spTgt spid="1863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6373"/>
                                        </p:tgtEl>
                                        <p:attrNameLst>
                                          <p:attrName>style.visibility</p:attrName>
                                        </p:attrNameLst>
                                      </p:cBhvr>
                                      <p:to>
                                        <p:strVal val="visible"/>
                                      </p:to>
                                    </p:set>
                                    <p:animEffect transition="in" filter="blinds(horizontal)">
                                      <p:cBhvr>
                                        <p:cTn id="22" dur="500"/>
                                        <p:tgtEl>
                                          <p:spTgt spid="1863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6375"/>
                                        </p:tgtEl>
                                        <p:attrNameLst>
                                          <p:attrName>style.visibility</p:attrName>
                                        </p:attrNameLst>
                                      </p:cBhvr>
                                      <p:to>
                                        <p:strVal val="visible"/>
                                      </p:to>
                                    </p:set>
                                    <p:animEffect transition="in" filter="blinds(horizontal)">
                                      <p:cBhvr>
                                        <p:cTn id="27" dur="500"/>
                                        <p:tgtEl>
                                          <p:spTgt spid="1863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6380">
                                            <p:txEl>
                                              <p:pRg st="2" end="2"/>
                                            </p:txEl>
                                          </p:spTgt>
                                        </p:tgtEl>
                                        <p:attrNameLst>
                                          <p:attrName>style.visibility</p:attrName>
                                        </p:attrNameLst>
                                      </p:cBhvr>
                                      <p:to>
                                        <p:strVal val="visible"/>
                                      </p:to>
                                    </p:set>
                                    <p:animEffect transition="in" filter="blinds(horizontal)">
                                      <p:cBhvr>
                                        <p:cTn id="32" dur="500"/>
                                        <p:tgtEl>
                                          <p:spTgt spid="186380">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6372"/>
                                        </p:tgtEl>
                                        <p:attrNameLst>
                                          <p:attrName>style.visibility</p:attrName>
                                        </p:attrNameLst>
                                      </p:cBhvr>
                                      <p:to>
                                        <p:strVal val="visible"/>
                                      </p:to>
                                    </p:set>
                                    <p:animEffect transition="in" filter="dissolve">
                                      <p:cBhvr>
                                        <p:cTn id="37" dur="500"/>
                                        <p:tgtEl>
                                          <p:spTgt spid="1863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6374"/>
                                        </p:tgtEl>
                                        <p:attrNameLst>
                                          <p:attrName>style.visibility</p:attrName>
                                        </p:attrNameLst>
                                      </p:cBhvr>
                                      <p:to>
                                        <p:strVal val="visible"/>
                                      </p:to>
                                    </p:set>
                                    <p:animEffect transition="in" filter="blinds(horizontal)">
                                      <p:cBhvr>
                                        <p:cTn id="42" dur="500"/>
                                        <p:tgtEl>
                                          <p:spTgt spid="1863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86380">
                                            <p:txEl>
                                              <p:pRg st="3" end="3"/>
                                            </p:txEl>
                                          </p:spTgt>
                                        </p:tgtEl>
                                        <p:attrNameLst>
                                          <p:attrName>style.visibility</p:attrName>
                                        </p:attrNameLst>
                                      </p:cBhvr>
                                      <p:to>
                                        <p:strVal val="visible"/>
                                      </p:to>
                                    </p:set>
                                    <p:animEffect transition="in" filter="blinds(horizontal)">
                                      <p:cBhvr>
                                        <p:cTn id="47" dur="500"/>
                                        <p:tgtEl>
                                          <p:spTgt spid="186380">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86376"/>
                                        </p:tgtEl>
                                        <p:attrNameLst>
                                          <p:attrName>style.visibility</p:attrName>
                                        </p:attrNameLst>
                                      </p:cBhvr>
                                      <p:to>
                                        <p:strVal val="visible"/>
                                      </p:to>
                                    </p:set>
                                    <p:animEffect transition="in" filter="dissolve">
                                      <p:cBhvr>
                                        <p:cTn id="52" dur="500"/>
                                        <p:tgtEl>
                                          <p:spTgt spid="18637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6377"/>
                                        </p:tgtEl>
                                        <p:attrNameLst>
                                          <p:attrName>style.visibility</p:attrName>
                                        </p:attrNameLst>
                                      </p:cBhvr>
                                      <p:to>
                                        <p:strVal val="visible"/>
                                      </p:to>
                                    </p:set>
                                    <p:animEffect transition="in" filter="blinds(horizontal)">
                                      <p:cBhvr>
                                        <p:cTn id="57" dur="500"/>
                                        <p:tgtEl>
                                          <p:spTgt spid="18637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86380">
                                            <p:txEl>
                                              <p:pRg st="4" end="4"/>
                                            </p:txEl>
                                          </p:spTgt>
                                        </p:tgtEl>
                                        <p:attrNameLst>
                                          <p:attrName>style.visibility</p:attrName>
                                        </p:attrNameLst>
                                      </p:cBhvr>
                                      <p:to>
                                        <p:strVal val="visible"/>
                                      </p:to>
                                    </p:set>
                                    <p:animEffect transition="in" filter="blinds(horizontal)">
                                      <p:cBhvr>
                                        <p:cTn id="62" dur="500"/>
                                        <p:tgtEl>
                                          <p:spTgt spid="186380">
                                            <p:txEl>
                                              <p:pRg st="4" end="4"/>
                                            </p:txEl>
                                          </p:spTgt>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autoUpdateAnimBg="0"/>
      <p:bldP spid="186372" grpId="0" autoUpdateAnimBg="0"/>
      <p:bldP spid="186373" grpId="0"/>
      <p:bldP spid="186374" grpId="0"/>
      <p:bldP spid="186375" grpId="0"/>
      <p:bldP spid="186376" grpId="0" autoUpdateAnimBg="0"/>
      <p:bldP spid="186377" grpId="0"/>
      <p:bldP spid="1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图片 259" descr="七大洲"/>
          <p:cNvPicPr>
            <a:picLocks noChangeAspect="1"/>
          </p:cNvPicPr>
          <p:nvPr/>
        </p:nvPicPr>
        <p:blipFill>
          <a:blip r:embed="rId2"/>
          <a:srcRect t="1877"/>
          <a:stretch>
            <a:fillRect/>
          </a:stretch>
        </p:blipFill>
        <p:spPr>
          <a:xfrm>
            <a:off x="1748155" y="1560830"/>
            <a:ext cx="8695690" cy="5212080"/>
          </a:xfrm>
          <a:prstGeom prst="rect">
            <a:avLst/>
          </a:prstGeom>
        </p:spPr>
      </p:pic>
      <p:pic>
        <p:nvPicPr>
          <p:cNvPr id="262" name="图片 261" descr="六大陆"/>
          <p:cNvPicPr>
            <a:picLocks noChangeAspect="1"/>
          </p:cNvPicPr>
          <p:nvPr/>
        </p:nvPicPr>
        <p:blipFill>
          <a:blip r:embed="rId3"/>
          <a:stretch>
            <a:fillRect/>
          </a:stretch>
        </p:blipFill>
        <p:spPr>
          <a:xfrm>
            <a:off x="1748156" y="1560830"/>
            <a:ext cx="8696325" cy="5212080"/>
          </a:xfrm>
          <a:prstGeom prst="rect">
            <a:avLst/>
          </a:prstGeom>
        </p:spPr>
      </p:pic>
      <p:sp>
        <p:nvSpPr>
          <p:cNvPr id="8" name="右箭头 7"/>
          <p:cNvSpPr/>
          <p:nvPr/>
        </p:nvSpPr>
        <p:spPr>
          <a:xfrm>
            <a:off x="6991350" y="972821"/>
            <a:ext cx="900430" cy="372745"/>
          </a:xfrm>
          <a:prstGeom prst="rightArrow">
            <a:avLst/>
          </a:prstGeom>
          <a:gradFill>
            <a:gsLst>
              <a:gs pos="10000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（大陆、岛屿、半岛、大洲）</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6" y="843280"/>
            <a:ext cx="5128895"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t> </a:t>
            </a:r>
            <a:r>
              <a:rPr lang="en-US" altLang="zh-CN" sz="3200">
                <a:effectLst>
                  <a:outerShdw blurRad="38100" dist="38100" dir="2700000" algn="tl">
                    <a:srgbClr val="000000">
                      <a:alpha val="43137"/>
                    </a:srgbClr>
                  </a:outerShdw>
                </a:effectLst>
              </a:rPr>
              <a:t>1</a:t>
            </a:r>
            <a:r>
              <a:rPr lang="zh-CN" altLang="en-US" sz="3200">
                <a:effectLst>
                  <a:outerShdw blurRad="38100" dist="38100" dir="2700000" algn="tl">
                    <a:srgbClr val="000000">
                      <a:alpha val="43137"/>
                    </a:srgbClr>
                  </a:outerShdw>
                </a:effectLst>
              </a:rPr>
              <a:t>、大陆</a:t>
            </a:r>
            <a:r>
              <a:rPr lang="zh-CN" altLang="en-US" sz="3200"/>
              <a:t>：面积广大的陆地 </a:t>
            </a:r>
            <a:r>
              <a:rPr lang="zh-CN" altLang="en-US" sz="2800"/>
              <a:t> </a:t>
            </a:r>
          </a:p>
        </p:txBody>
      </p:sp>
      <p:sp>
        <p:nvSpPr>
          <p:cNvPr id="3" name="文本框 2"/>
          <p:cNvSpPr txBox="1"/>
          <p:nvPr/>
        </p:nvSpPr>
        <p:spPr>
          <a:xfrm>
            <a:off x="1524000" y="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dirty="0">
                <a:solidFill>
                  <a:schemeClr val="bg1"/>
                </a:solidFill>
                <a:effectLst>
                  <a:outerShdw blurRad="38100" dist="38100" dir="2700000" algn="tl">
                    <a:srgbClr val="000000">
                      <a:alpha val="43137"/>
                    </a:srgbClr>
                  </a:outerShdw>
                </a:effectLst>
                <a:latin typeface="+mn-ea"/>
              </a:rPr>
              <a:t>（</a:t>
            </a:r>
            <a:r>
              <a:rPr lang="zh-CN" altLang="en-US" sz="3600" b="1" dirty="0">
                <a:solidFill>
                  <a:srgbClr val="FF5151"/>
                </a:solidFill>
                <a:effectLst>
                  <a:outerShdw blurRad="38100" dist="38100" dir="2700000" algn="tl">
                    <a:srgbClr val="000000">
                      <a:alpha val="43137"/>
                    </a:srgbClr>
                  </a:outerShdw>
                </a:effectLst>
                <a:latin typeface="+mn-ea"/>
              </a:rPr>
              <a:t>大陆</a:t>
            </a:r>
            <a:r>
              <a:rPr lang="zh-CN" altLang="en-US" sz="2800" b="1" dirty="0">
                <a:solidFill>
                  <a:schemeClr val="bg1"/>
                </a:solidFill>
                <a:effectLst>
                  <a:outerShdw blurRad="38100" dist="38100" dir="2700000" algn="tl">
                    <a:srgbClr val="000000">
                      <a:alpha val="43137"/>
                    </a:srgbClr>
                  </a:outerShdw>
                </a:effectLst>
                <a:latin typeface="+mn-ea"/>
              </a:rPr>
              <a:t>、岛屿、半岛、大洲）</a:t>
            </a:r>
            <a:r>
              <a:rPr lang="zh-CN" altLang="en-US" sz="36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dirty="0">
                <a:solidFill>
                  <a:schemeClr val="bg1"/>
                </a:solidFill>
                <a:latin typeface="微软雅黑" panose="020B0503020204020204" charset="-122"/>
                <a:ea typeface="微软雅黑" panose="020B0503020204020204" charset="-122"/>
              </a:rPr>
              <a:t> </a:t>
            </a:r>
          </a:p>
        </p:txBody>
      </p:sp>
      <p:sp>
        <p:nvSpPr>
          <p:cNvPr id="6" name="文本框 5"/>
          <p:cNvSpPr txBox="1"/>
          <p:nvPr/>
        </p:nvSpPr>
        <p:spPr>
          <a:xfrm>
            <a:off x="7891780" y="843280"/>
            <a:ext cx="2150110" cy="632460"/>
          </a:xfrm>
          <a:prstGeom prst="rect">
            <a:avLst/>
          </a:prstGeom>
          <a:gradFill>
            <a:gsLst>
              <a:gs pos="100000">
                <a:srgbClr val="FE4444"/>
              </a:gs>
              <a:gs pos="100000">
                <a:srgbClr val="832B2B"/>
              </a:gs>
            </a:gsLst>
            <a:lin ang="5400000" scaled="0"/>
          </a:gradFill>
          <a:ln>
            <a:noFill/>
          </a:ln>
          <a:effectLst>
            <a:outerShdw blurRad="63500" sx="102000" sy="102000" algn="ctr" rotWithShape="0">
              <a:prstClr val="black">
                <a:alpha val="40000"/>
              </a:prstClr>
            </a:outerShdw>
          </a:effectLst>
        </p:spPr>
        <p:txBody>
          <a:bodyPr wrap="none" rtlCol="0" anchor="t">
            <a:spAutoFit/>
          </a:bodyPr>
          <a:lstStyle/>
          <a:p>
            <a:pPr>
              <a:lnSpc>
                <a:spcPct val="110000"/>
              </a:lnSpc>
            </a:pPr>
            <a:r>
              <a:rPr lang="en-US" altLang="zh-CN" sz="2800">
                <a:sym typeface="+mn-ea"/>
              </a:rPr>
              <a:t>  </a:t>
            </a:r>
            <a:r>
              <a:rPr lang="zh-CN" altLang="en-US" sz="3200" b="1">
                <a:solidFill>
                  <a:schemeClr val="bg1"/>
                </a:solidFill>
                <a:sym typeface="+mn-ea"/>
              </a:rPr>
              <a:t>六块大陆 </a:t>
            </a:r>
            <a:r>
              <a:rPr lang="zh-CN" altLang="en-US" sz="2800">
                <a:sym typeface="+mn-ea"/>
              </a:rPr>
              <a:t> </a:t>
            </a:r>
          </a:p>
        </p:txBody>
      </p:sp>
    </p:spTree>
    <p:extLst>
      <p:ext uri="{BB962C8B-B14F-4D97-AF65-F5344CB8AC3E}">
        <p14:creationId xmlns:p14="http://schemas.microsoft.com/office/powerpoint/2010/main" val="158010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bldLvl="0" animBg="1"/>
      <p:bldP spid="3"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七大洲"/>
          <p:cNvPicPr>
            <a:picLocks noChangeAspect="1"/>
          </p:cNvPicPr>
          <p:nvPr/>
        </p:nvPicPr>
        <p:blipFill>
          <a:blip r:embed="rId2"/>
          <a:srcRect t="1877"/>
          <a:stretch>
            <a:fillRect/>
          </a:stretch>
        </p:blipFill>
        <p:spPr>
          <a:xfrm>
            <a:off x="1748155" y="1560830"/>
            <a:ext cx="8695690" cy="5212080"/>
          </a:xfrm>
          <a:prstGeom prst="rect">
            <a:avLst/>
          </a:prstGeom>
        </p:spPr>
      </p:pic>
      <p:sp>
        <p:nvSpPr>
          <p:cNvPr id="2" name="文本框 1"/>
          <p:cNvSpPr txBox="1"/>
          <p:nvPr/>
        </p:nvSpPr>
        <p:spPr>
          <a:xfrm>
            <a:off x="1516380" y="-5080"/>
            <a:ext cx="9159240" cy="645160"/>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en-US" altLang="zh-CN"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二、世界的陆地</a:t>
            </a:r>
            <a:r>
              <a:rPr lang="zh-CN" altLang="en-US" sz="2800" b="1">
                <a:solidFill>
                  <a:schemeClr val="bg1"/>
                </a:solidFill>
                <a:effectLst>
                  <a:outerShdw blurRad="38100" dist="38100" dir="2700000" algn="tl">
                    <a:srgbClr val="000000">
                      <a:alpha val="43137"/>
                    </a:srgbClr>
                  </a:outerShdw>
                </a:effectLst>
                <a:latin typeface="+mn-ea"/>
              </a:rPr>
              <a:t>（大陆、</a:t>
            </a:r>
            <a:r>
              <a:rPr lang="zh-CN" altLang="en-US" sz="3600" b="1">
                <a:solidFill>
                  <a:srgbClr val="FF3E39"/>
                </a:solidFill>
                <a:effectLst>
                  <a:outerShdw blurRad="38100" dist="38100" dir="2700000" algn="tl">
                    <a:srgbClr val="000000">
                      <a:alpha val="43137"/>
                    </a:srgbClr>
                  </a:outerShdw>
                </a:effectLst>
                <a:latin typeface="+mn-ea"/>
              </a:rPr>
              <a:t>岛屿</a:t>
            </a:r>
            <a:r>
              <a:rPr lang="zh-CN" altLang="en-US" sz="2800" b="1">
                <a:solidFill>
                  <a:schemeClr val="bg1"/>
                </a:solidFill>
                <a:effectLst>
                  <a:outerShdw blurRad="38100" dist="38100" dir="2700000" algn="tl">
                    <a:srgbClr val="000000">
                      <a:alpha val="43137"/>
                    </a:srgbClr>
                  </a:outerShdw>
                </a:effectLst>
                <a:latin typeface="+mn-ea"/>
              </a:rPr>
              <a:t>、半岛、大洲）</a:t>
            </a:r>
            <a:r>
              <a:rPr lang="zh-CN" altLang="en-US" sz="36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1862455" y="843280"/>
            <a:ext cx="5100320" cy="632460"/>
          </a:xfrm>
          <a:prstGeom prst="rect">
            <a:avLst/>
          </a:prstGeom>
          <a:gradFill>
            <a:gsLst>
              <a:gs pos="100000">
                <a:srgbClr val="FBFB11"/>
              </a:gs>
              <a:gs pos="100000">
                <a:srgbClr val="838309"/>
              </a:gs>
            </a:gsLst>
            <a:lin ang="5400000" scaled="0"/>
          </a:gradFill>
          <a:effectLst>
            <a:outerShdw blurRad="63500" sx="102000" sy="102000" algn="ctr" rotWithShape="0">
              <a:prstClr val="black">
                <a:alpha val="40000"/>
              </a:prstClr>
            </a:outerShdw>
          </a:effectLst>
        </p:spPr>
        <p:txBody>
          <a:bodyPr wrap="square" rtlCol="0">
            <a:spAutoFit/>
          </a:bodyPr>
          <a:lstStyle/>
          <a:p>
            <a:pPr algn="l">
              <a:lnSpc>
                <a:spcPct val="110000"/>
              </a:lnSpc>
            </a:pPr>
            <a:r>
              <a:rPr lang="en-US" altLang="zh-CN" sz="3200">
                <a:effectLst>
                  <a:outerShdw blurRad="38100" dist="38100" dir="2700000" algn="tl">
                    <a:srgbClr val="000000">
                      <a:alpha val="43137"/>
                    </a:srgbClr>
                  </a:outerShdw>
                </a:effectLst>
              </a:rPr>
              <a:t> 2</a:t>
            </a:r>
            <a:r>
              <a:rPr lang="zh-CN" altLang="en-US" sz="3200">
                <a:effectLst>
                  <a:outerShdw blurRad="38100" dist="38100" dir="2700000" algn="tl">
                    <a:srgbClr val="000000">
                      <a:alpha val="43137"/>
                    </a:srgbClr>
                  </a:outerShdw>
                </a:effectLst>
              </a:rPr>
              <a:t>、岛屿</a:t>
            </a:r>
            <a:r>
              <a:rPr lang="zh-CN" altLang="en-US" sz="3200"/>
              <a:t>：面积较小的陆地 </a:t>
            </a:r>
            <a:r>
              <a:rPr lang="zh-CN" altLang="en-US" sz="2800"/>
              <a:t> </a:t>
            </a:r>
          </a:p>
        </p:txBody>
      </p:sp>
      <p:sp>
        <p:nvSpPr>
          <p:cNvPr id="10" name="椭圆 9"/>
          <p:cNvSpPr/>
          <p:nvPr/>
        </p:nvSpPr>
        <p:spPr>
          <a:xfrm rot="780000">
            <a:off x="7866381" y="1300481"/>
            <a:ext cx="1472565" cy="901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532120" y="4008756"/>
            <a:ext cx="742950" cy="6584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411220" y="4367530"/>
            <a:ext cx="458470" cy="843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02836" y="3872866"/>
            <a:ext cx="629285" cy="5873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a:stCxn id="11" idx="0"/>
          </p:cNvCxnSpPr>
          <p:nvPr/>
        </p:nvCxnSpPr>
        <p:spPr>
          <a:xfrm flipH="1" flipV="1">
            <a:off x="9027795" y="2163445"/>
            <a:ext cx="613410" cy="655320"/>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838565" y="2818765"/>
            <a:ext cx="16052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格陵兰岛</a:t>
            </a:r>
          </a:p>
        </p:txBody>
      </p:sp>
      <p:cxnSp>
        <p:nvCxnSpPr>
          <p:cNvPr id="4" name="直接箭头连接符 3"/>
          <p:cNvCxnSpPr>
            <a:stCxn id="15" idx="1"/>
            <a:endCxn id="18" idx="7"/>
          </p:cNvCxnSpPr>
          <p:nvPr/>
        </p:nvCxnSpPr>
        <p:spPr>
          <a:xfrm flipH="1">
            <a:off x="5440046" y="3429000"/>
            <a:ext cx="633095" cy="529590"/>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13" idx="1"/>
            <a:endCxn id="12" idx="5"/>
          </p:cNvCxnSpPr>
          <p:nvPr/>
        </p:nvCxnSpPr>
        <p:spPr>
          <a:xfrm flipH="1" flipV="1">
            <a:off x="6166486" y="4570731"/>
            <a:ext cx="476885" cy="23431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43370" y="4522470"/>
            <a:ext cx="19608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新几内亚岛</a:t>
            </a:r>
          </a:p>
        </p:txBody>
      </p:sp>
      <p:sp>
        <p:nvSpPr>
          <p:cNvPr id="15" name="文本框 14"/>
          <p:cNvSpPr txBox="1"/>
          <p:nvPr/>
        </p:nvSpPr>
        <p:spPr>
          <a:xfrm>
            <a:off x="6073140" y="3146535"/>
            <a:ext cx="19608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加里曼丹岛</a:t>
            </a:r>
          </a:p>
        </p:txBody>
      </p:sp>
      <p:cxnSp>
        <p:nvCxnSpPr>
          <p:cNvPr id="7" name="直接箭头连接符 6"/>
          <p:cNvCxnSpPr>
            <a:stCxn id="17" idx="0"/>
            <a:endCxn id="16" idx="5"/>
          </p:cNvCxnSpPr>
          <p:nvPr/>
        </p:nvCxnSpPr>
        <p:spPr>
          <a:xfrm flipH="1" flipV="1">
            <a:off x="3802380" y="5087621"/>
            <a:ext cx="571500" cy="504825"/>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215640" y="5592555"/>
            <a:ext cx="2316480" cy="565150"/>
          </a:xfrm>
          <a:prstGeom prst="rect">
            <a:avLst/>
          </a:prstGeom>
          <a:solidFill>
            <a:schemeClr val="accent2">
              <a:lumMod val="40000"/>
              <a:lumOff val="60000"/>
            </a:schemeClr>
          </a:solidFill>
          <a:ln w="25400">
            <a:solidFill>
              <a:srgbClr val="FF0000"/>
            </a:solidFill>
          </a:ln>
          <a:effectLst>
            <a:outerShdw blurRad="63500" sx="101000" sy="101000" algn="ctr" rotWithShape="0">
              <a:prstClr val="black">
                <a:alpha val="30000"/>
              </a:prstClr>
            </a:outerShdw>
          </a:effectLst>
        </p:spPr>
        <p:txBody>
          <a:bodyPr wrap="none" rtlCol="0">
            <a:spAutoFit/>
          </a:bodyPr>
          <a:lstStyle/>
          <a:p>
            <a:pPr>
              <a:lnSpc>
                <a:spcPct val="110000"/>
              </a:lnSpc>
            </a:pPr>
            <a:r>
              <a:rPr lang="zh-CN" altLang="en-US" sz="2800"/>
              <a:t>马达加斯加岛</a:t>
            </a:r>
          </a:p>
        </p:txBody>
      </p:sp>
    </p:spTree>
    <p:extLst>
      <p:ext uri="{BB962C8B-B14F-4D97-AF65-F5344CB8AC3E}">
        <p14:creationId xmlns:p14="http://schemas.microsoft.com/office/powerpoint/2010/main" val="134770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6" grpId="0" bldLvl="0" animBg="1"/>
      <p:bldP spid="18" grpId="0" bldLvl="0" animBg="1"/>
      <p:bldP spid="11" grpId="0" bldLvl="0" animBg="1"/>
      <p:bldP spid="13" grpId="0" bldLvl="0" animBg="1"/>
      <p:bldP spid="15" grpId="0" bldLvl="0" animBg="1"/>
      <p:bldP spid="17"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4|2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2291</Words>
  <Application>Microsoft Office PowerPoint</Application>
  <PresentationFormat>宽屏</PresentationFormat>
  <Paragraphs>350</Paragraphs>
  <Slides>51</Slides>
  <Notes>8</Notes>
  <HiddenSlides>2</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7" baseType="lpstr">
      <vt:lpstr>黑体</vt:lpstr>
      <vt:lpstr>华文楷体</vt:lpstr>
      <vt:lpstr>楷体_GB2312</vt:lpstr>
      <vt:lpstr>隶书</vt:lpstr>
      <vt:lpstr>宋体</vt:lpstr>
      <vt:lpstr>微软雅黑</vt:lpstr>
      <vt:lpstr>Arial</vt:lpstr>
      <vt:lpstr>Calibri</vt:lpstr>
      <vt:lpstr>Calibri Light</vt:lpstr>
      <vt:lpstr>Courier New</vt:lpstr>
      <vt:lpstr>Franklin Gothic Book</vt:lpstr>
      <vt:lpstr>Tahoma</vt:lpstr>
      <vt:lpstr>Times New Roman</vt:lpstr>
      <vt:lpstr>Verdana</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生长边界</vt:lpstr>
      <vt:lpstr>生长边界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15</cp:revision>
  <dcterms:created xsi:type="dcterms:W3CDTF">2020-09-16T07:24:24Z</dcterms:created>
  <dcterms:modified xsi:type="dcterms:W3CDTF">2020-09-22T01:03:43Z</dcterms:modified>
</cp:coreProperties>
</file>